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257" r:id="rId3"/>
    <p:sldId id="290" r:id="rId4"/>
    <p:sldId id="274" r:id="rId5"/>
    <p:sldId id="258" r:id="rId6"/>
    <p:sldId id="259" r:id="rId7"/>
    <p:sldId id="288" r:id="rId8"/>
    <p:sldId id="289" r:id="rId9"/>
    <p:sldId id="260" r:id="rId10"/>
    <p:sldId id="273" r:id="rId11"/>
    <p:sldId id="262" r:id="rId12"/>
    <p:sldId id="261" r:id="rId13"/>
    <p:sldId id="263" r:id="rId14"/>
    <p:sldId id="265" r:id="rId15"/>
    <p:sldId id="266" r:id="rId16"/>
    <p:sldId id="268" r:id="rId17"/>
    <p:sldId id="271" r:id="rId18"/>
    <p:sldId id="267" r:id="rId19"/>
    <p:sldId id="270" r:id="rId20"/>
    <p:sldId id="269" r:id="rId21"/>
    <p:sldId id="275" r:id="rId22"/>
    <p:sldId id="276" r:id="rId23"/>
    <p:sldId id="277" r:id="rId24"/>
    <p:sldId id="278" r:id="rId25"/>
    <p:sldId id="279" r:id="rId26"/>
    <p:sldId id="280" r:id="rId27"/>
    <p:sldId id="281" r:id="rId28"/>
    <p:sldId id="282" r:id="rId29"/>
    <p:sldId id="284" r:id="rId30"/>
    <p:sldId id="283" r:id="rId31"/>
    <p:sldId id="286" r:id="rId32"/>
    <p:sldId id="287" r:id="rId33"/>
    <p:sldId id="292" r:id="rId34"/>
    <p:sldId id="291" r:id="rId35"/>
    <p:sldId id="293" r:id="rId36"/>
    <p:sldId id="294" r:id="rId37"/>
    <p:sldId id="295" r:id="rId38"/>
    <p:sldId id="296" r:id="rId39"/>
    <p:sldId id="297" r:id="rId40"/>
    <p:sldId id="298" r:id="rId41"/>
    <p:sldId id="299" r:id="rId42"/>
    <p:sldId id="272"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602" autoAdjust="0"/>
  </p:normalViewPr>
  <p:slideViewPr>
    <p:cSldViewPr snapToGrid="0">
      <p:cViewPr varScale="1">
        <p:scale>
          <a:sx n="84" d="100"/>
          <a:sy n="84" d="100"/>
        </p:scale>
        <p:origin x="1426" y="67"/>
      </p:cViewPr>
      <p:guideLst>
        <p:guide orient="horz" pos="220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6814BF-DCD5-4E8D-9741-8C4B219A96F7}"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zh-CN" altLang="en-US"/>
        </a:p>
      </dgm:t>
    </dgm:pt>
    <dgm:pt modelId="{AF98C6DC-EE99-4A05-B283-4FDD354B7CDE}">
      <dgm:prSet phldrT="[文本]"/>
      <dgm:spPr>
        <a:solidFill>
          <a:srgbClr val="0066FF"/>
        </a:solidFill>
      </dgm:spPr>
      <dgm:t>
        <a:bodyPr/>
        <a:lstStyle/>
        <a:p>
          <a:r>
            <a:rPr lang="zh-CN" altLang="en-US" dirty="0">
              <a:solidFill>
                <a:schemeClr val="bg1"/>
              </a:solidFill>
              <a:latin typeface="Comic Sans MS" panose="030F0702030302020204" pitchFamily="66" charset="0"/>
            </a:rPr>
            <a:t>Long Detection Time</a:t>
          </a:r>
          <a:endParaRPr lang="zh-CN" altLang="en-US" dirty="0"/>
        </a:p>
      </dgm:t>
    </dgm:pt>
    <dgm:pt modelId="{05138FDB-6CA5-477F-9DCF-AADF8744FEA9}" type="parTrans" cxnId="{CC944208-C414-434F-914C-CFED4C352DAB}">
      <dgm:prSet/>
      <dgm:spPr/>
      <dgm:t>
        <a:bodyPr/>
        <a:lstStyle/>
        <a:p>
          <a:endParaRPr lang="zh-CN" altLang="en-US"/>
        </a:p>
      </dgm:t>
    </dgm:pt>
    <dgm:pt modelId="{E0775DAA-8770-4EDA-B2B5-B47203D3C536}" type="sibTrans" cxnId="{CC944208-C414-434F-914C-CFED4C352DAB}">
      <dgm:prSet/>
      <dgm:spPr/>
      <dgm:t>
        <a:bodyPr/>
        <a:lstStyle/>
        <a:p>
          <a:endParaRPr lang="zh-CN" altLang="en-US"/>
        </a:p>
      </dgm:t>
    </dgm:pt>
    <dgm:pt modelId="{9ED48F9C-7563-4264-A162-D7F0A9C359A5}">
      <dgm:prSet phldrT="[文本]"/>
      <dgm:spPr>
        <a:solidFill>
          <a:srgbClr val="0066FF"/>
        </a:solidFill>
      </dgm:spPr>
      <dgm:t>
        <a:bodyPr/>
        <a:lstStyle/>
        <a:p>
          <a:r>
            <a:rPr lang="en-US" altLang="zh-CN" dirty="0">
              <a:latin typeface="Comic Sans MS" panose="030F0702030302020204" pitchFamily="66" charset="0"/>
            </a:rPr>
            <a:t>Variants</a:t>
          </a:r>
          <a:endParaRPr lang="zh-CN" altLang="zh-CN" dirty="0">
            <a:latin typeface="Comic Sans MS" panose="030F0702030302020204" pitchFamily="66" charset="0"/>
          </a:endParaRPr>
        </a:p>
        <a:p>
          <a:r>
            <a:rPr lang="en-US" altLang="zh-CN" dirty="0">
              <a:latin typeface="Comic Sans MS" panose="030F0702030302020204" pitchFamily="66" charset="0"/>
            </a:rPr>
            <a:t>Attacks</a:t>
          </a:r>
          <a:endParaRPr lang="zh-CN" altLang="en-US" dirty="0">
            <a:latin typeface="Comic Sans MS" panose="030F0702030302020204" pitchFamily="66" charset="0"/>
          </a:endParaRPr>
        </a:p>
      </dgm:t>
    </dgm:pt>
    <dgm:pt modelId="{78D94B4A-F404-4C1E-BD6B-CC40B1F8FC7B}" type="parTrans" cxnId="{355F8062-5513-46C0-8CD4-F2BA6FE0667D}">
      <dgm:prSet/>
      <dgm:spPr/>
      <dgm:t>
        <a:bodyPr/>
        <a:lstStyle/>
        <a:p>
          <a:endParaRPr lang="zh-CN" altLang="en-US"/>
        </a:p>
      </dgm:t>
    </dgm:pt>
    <dgm:pt modelId="{544716A9-ECD7-40A9-B18B-A50DE692CCF4}" type="sibTrans" cxnId="{355F8062-5513-46C0-8CD4-F2BA6FE0667D}">
      <dgm:prSet/>
      <dgm:spPr/>
      <dgm:t>
        <a:bodyPr/>
        <a:lstStyle/>
        <a:p>
          <a:endParaRPr lang="zh-CN" altLang="en-US"/>
        </a:p>
      </dgm:t>
    </dgm:pt>
    <dgm:pt modelId="{853C2EFE-BE8B-4DBD-906A-9BBAA9F4B7C8}">
      <dgm:prSet phldrT="[文本]" custT="1"/>
      <dgm:spPr/>
      <dgm:t>
        <a:bodyPr/>
        <a:lstStyle/>
        <a:p>
          <a:r>
            <a:rPr lang="en-US" altLang="zh-CN" sz="1600" b="1" dirty="0">
              <a:latin typeface="Comic Sans MS" panose="030F0702030302020204" pitchFamily="66" charset="0"/>
            </a:rPr>
            <a:t>Static Methods</a:t>
          </a:r>
          <a:endParaRPr lang="zh-CN" altLang="en-US" sz="1600" b="1" dirty="0">
            <a:latin typeface="Comic Sans MS" panose="030F0702030302020204" pitchFamily="66" charset="0"/>
          </a:endParaRPr>
        </a:p>
      </dgm:t>
    </dgm:pt>
    <dgm:pt modelId="{A2ABBE0B-5D48-4086-93EE-75A8A18A2B8C}" type="parTrans" cxnId="{86D3B21E-0041-468C-907C-D3DDAF0DFE97}">
      <dgm:prSet/>
      <dgm:spPr/>
      <dgm:t>
        <a:bodyPr/>
        <a:lstStyle/>
        <a:p>
          <a:endParaRPr lang="zh-CN" altLang="en-US"/>
        </a:p>
      </dgm:t>
    </dgm:pt>
    <dgm:pt modelId="{BCB19FA8-F83A-4944-84FE-460F6801A468}" type="sibTrans" cxnId="{86D3B21E-0041-468C-907C-D3DDAF0DFE97}">
      <dgm:prSet/>
      <dgm:spPr/>
      <dgm:t>
        <a:bodyPr/>
        <a:lstStyle/>
        <a:p>
          <a:endParaRPr lang="zh-CN" altLang="en-US"/>
        </a:p>
      </dgm:t>
    </dgm:pt>
    <dgm:pt modelId="{9FC05502-0612-4C17-9A25-8BC54C311D98}">
      <dgm:prSet phldrT="[文本]"/>
      <dgm:spPr>
        <a:solidFill>
          <a:srgbClr val="0066FF"/>
        </a:solidFill>
      </dgm:spPr>
      <dgm:t>
        <a:bodyPr/>
        <a:lstStyle/>
        <a:p>
          <a:r>
            <a:rPr lang="en-US" altLang="zh-CN" dirty="0">
              <a:solidFill>
                <a:schemeClr val="bg1"/>
              </a:solidFill>
              <a:latin typeface="Comic Sans MS" panose="030F0702030302020204" pitchFamily="66" charset="0"/>
            </a:rPr>
            <a:t>Low </a:t>
          </a:r>
          <a:r>
            <a:rPr lang="en-US" b="0" i="0" dirty="0">
              <a:latin typeface="Comic Sans MS" panose="030F0702030302020204" pitchFamily="66" charset="0"/>
            </a:rPr>
            <a:t>Recognition Accuracy</a:t>
          </a:r>
          <a:endParaRPr lang="zh-CN" altLang="en-US" dirty="0">
            <a:latin typeface="Comic Sans MS" panose="030F0702030302020204" pitchFamily="66" charset="0"/>
          </a:endParaRPr>
        </a:p>
      </dgm:t>
    </dgm:pt>
    <dgm:pt modelId="{5583031D-44A5-46F9-BF18-BC3C7D1E368E}" type="parTrans" cxnId="{9373FC96-D873-4032-A8B0-BDD91AB356C2}">
      <dgm:prSet/>
      <dgm:spPr/>
      <dgm:t>
        <a:bodyPr/>
        <a:lstStyle/>
        <a:p>
          <a:endParaRPr lang="zh-CN" altLang="en-US"/>
        </a:p>
      </dgm:t>
    </dgm:pt>
    <dgm:pt modelId="{3835C1BC-EEE5-4E66-89AB-7D3C636578C0}" type="sibTrans" cxnId="{9373FC96-D873-4032-A8B0-BDD91AB356C2}">
      <dgm:prSet/>
      <dgm:spPr/>
      <dgm:t>
        <a:bodyPr/>
        <a:lstStyle/>
        <a:p>
          <a:endParaRPr lang="zh-CN" altLang="en-US"/>
        </a:p>
      </dgm:t>
    </dgm:pt>
    <dgm:pt modelId="{EA1169D0-A056-4FB6-A7FA-B5C0B57D135C}">
      <dgm:prSet phldrT="[文本]" custT="1"/>
      <dgm:spPr/>
      <dgm:t>
        <a:bodyPr/>
        <a:lstStyle/>
        <a:p>
          <a:r>
            <a:rPr lang="en-US" altLang="zh-CN" sz="1400" b="1" dirty="0">
              <a:latin typeface="Comic Sans MS" panose="030F0702030302020204" pitchFamily="66" charset="0"/>
            </a:rPr>
            <a:t>   ML-based Methods (</a:t>
          </a:r>
          <a:r>
            <a:rPr lang="en-US" sz="1400" b="1" i="0" dirty="0">
              <a:latin typeface="Comic Sans MS" panose="030F0702030302020204" pitchFamily="66" charset="0"/>
            </a:rPr>
            <a:t>Depend on data</a:t>
          </a:r>
          <a:r>
            <a:rPr lang="en-US" altLang="zh-CN" sz="1400" b="1" dirty="0">
              <a:latin typeface="Comic Sans MS" panose="030F0702030302020204" pitchFamily="66" charset="0"/>
            </a:rPr>
            <a:t>)</a:t>
          </a:r>
          <a:endParaRPr lang="zh-CN" altLang="en-US" sz="1400" b="1" dirty="0">
            <a:latin typeface="Comic Sans MS" panose="030F0702030302020204" pitchFamily="66" charset="0"/>
          </a:endParaRPr>
        </a:p>
      </dgm:t>
    </dgm:pt>
    <dgm:pt modelId="{D361C5F0-F035-4C8D-A11D-2DFB8547F291}" type="parTrans" cxnId="{A211FACB-F524-4BC4-9ED1-558942CAB03F}">
      <dgm:prSet/>
      <dgm:spPr/>
      <dgm:t>
        <a:bodyPr/>
        <a:lstStyle/>
        <a:p>
          <a:endParaRPr lang="zh-CN" altLang="en-US"/>
        </a:p>
      </dgm:t>
    </dgm:pt>
    <dgm:pt modelId="{5289E32D-00FC-4C3C-AA50-EB7164B129C0}" type="sibTrans" cxnId="{A211FACB-F524-4BC4-9ED1-558942CAB03F}">
      <dgm:prSet/>
      <dgm:spPr/>
      <dgm:t>
        <a:bodyPr/>
        <a:lstStyle/>
        <a:p>
          <a:endParaRPr lang="zh-CN" altLang="en-US"/>
        </a:p>
      </dgm:t>
    </dgm:pt>
    <dgm:pt modelId="{F98790CF-44CB-4717-96A5-4F36B78D2E0C}">
      <dgm:prSet phldrT="[文本]"/>
      <dgm:spPr>
        <a:solidFill>
          <a:srgbClr val="0066FF"/>
        </a:solidFill>
      </dgm:spPr>
      <dgm:t>
        <a:bodyPr/>
        <a:lstStyle/>
        <a:p>
          <a:r>
            <a:rPr lang="en-US" altLang="zh-CN" dirty="0">
              <a:solidFill>
                <a:schemeClr val="bg1"/>
              </a:solidFill>
              <a:latin typeface="Comic Sans MS" panose="030F0702030302020204" pitchFamily="66" charset="0"/>
            </a:rPr>
            <a:t>Code Obfuscation Attacks</a:t>
          </a:r>
          <a:endParaRPr lang="zh-CN" altLang="en-US" dirty="0"/>
        </a:p>
      </dgm:t>
    </dgm:pt>
    <dgm:pt modelId="{175A78B0-ADA4-4EC2-8774-6809DE1B56BC}" type="parTrans" cxnId="{5EB7968C-C8B5-4F6D-8143-2C793F720C03}">
      <dgm:prSet/>
      <dgm:spPr/>
      <dgm:t>
        <a:bodyPr/>
        <a:lstStyle/>
        <a:p>
          <a:endParaRPr lang="zh-CN" altLang="en-US"/>
        </a:p>
      </dgm:t>
    </dgm:pt>
    <dgm:pt modelId="{3C5C2D40-02C5-4E44-AB0C-3A6EC1514E40}" type="sibTrans" cxnId="{5EB7968C-C8B5-4F6D-8143-2C793F720C03}">
      <dgm:prSet/>
      <dgm:spPr/>
      <dgm:t>
        <a:bodyPr/>
        <a:lstStyle/>
        <a:p>
          <a:endParaRPr lang="zh-CN" altLang="en-US"/>
        </a:p>
      </dgm:t>
    </dgm:pt>
    <dgm:pt modelId="{73EC40B0-A8F3-4044-ABE7-F8329B5DFACC}">
      <dgm:prSet phldrT="[文本]" custT="1"/>
      <dgm:spPr/>
      <dgm:t>
        <a:bodyPr/>
        <a:lstStyle/>
        <a:p>
          <a:r>
            <a:rPr lang="en-US" altLang="zh-CN" sz="1400" b="1" dirty="0">
              <a:latin typeface="Comic Sans MS" panose="030F0702030302020204" pitchFamily="66" charset="0"/>
            </a:rPr>
            <a:t>Static Methods</a:t>
          </a:r>
          <a:endParaRPr lang="zh-CN" altLang="en-US" sz="1400" b="1" dirty="0">
            <a:latin typeface="Comic Sans MS" panose="030F0702030302020204" pitchFamily="66" charset="0"/>
          </a:endParaRPr>
        </a:p>
      </dgm:t>
    </dgm:pt>
    <dgm:pt modelId="{7B96F651-59EE-472B-B6E6-4FEF9ED29D51}" type="parTrans" cxnId="{1455EC8A-D7D7-498B-9A5F-144F88A9C657}">
      <dgm:prSet/>
      <dgm:spPr/>
      <dgm:t>
        <a:bodyPr/>
        <a:lstStyle/>
        <a:p>
          <a:endParaRPr lang="zh-CN" altLang="en-US"/>
        </a:p>
      </dgm:t>
    </dgm:pt>
    <dgm:pt modelId="{E9EB689D-6BE7-4576-BB9A-52EF390FD5E4}" type="sibTrans" cxnId="{1455EC8A-D7D7-498B-9A5F-144F88A9C657}">
      <dgm:prSet/>
      <dgm:spPr/>
      <dgm:t>
        <a:bodyPr/>
        <a:lstStyle/>
        <a:p>
          <a:endParaRPr lang="zh-CN" altLang="en-US"/>
        </a:p>
      </dgm:t>
    </dgm:pt>
    <dgm:pt modelId="{F184F232-0F17-4ABB-BDB7-8B3068019489}">
      <dgm:prSet phldrT="[文本]" custT="1"/>
      <dgm:spPr/>
      <dgm:t>
        <a:bodyPr/>
        <a:lstStyle/>
        <a:p>
          <a:r>
            <a:rPr lang="en-US" altLang="zh-CN" sz="1400" b="1" dirty="0">
              <a:latin typeface="Comic Sans MS" panose="030F0702030302020204" pitchFamily="66" charset="0"/>
            </a:rPr>
            <a:t>ML-based Methods (training time)</a:t>
          </a:r>
          <a:endParaRPr lang="zh-CN" altLang="en-US" sz="1400" b="1" dirty="0">
            <a:latin typeface="Comic Sans MS" panose="030F0702030302020204" pitchFamily="66" charset="0"/>
          </a:endParaRPr>
        </a:p>
      </dgm:t>
    </dgm:pt>
    <dgm:pt modelId="{01968AD1-A875-4A46-88FF-6E49A0C59961}" type="parTrans" cxnId="{4CB8906C-3EC9-4EFC-AFBD-79F90511F07C}">
      <dgm:prSet/>
      <dgm:spPr/>
      <dgm:t>
        <a:bodyPr/>
        <a:lstStyle/>
        <a:p>
          <a:endParaRPr lang="zh-CN" altLang="en-US"/>
        </a:p>
      </dgm:t>
    </dgm:pt>
    <dgm:pt modelId="{ADD990F4-A4BB-4F45-9DF4-57BC641D4A6C}" type="sibTrans" cxnId="{4CB8906C-3EC9-4EFC-AFBD-79F90511F07C}">
      <dgm:prSet/>
      <dgm:spPr/>
      <dgm:t>
        <a:bodyPr/>
        <a:lstStyle/>
        <a:p>
          <a:endParaRPr lang="zh-CN" altLang="en-US"/>
        </a:p>
      </dgm:t>
    </dgm:pt>
    <dgm:pt modelId="{5F20A4B5-7E1B-446E-B17B-A5DF077377AD}">
      <dgm:prSet phldrT="[文本]" custT="1"/>
      <dgm:spPr/>
      <dgm:t>
        <a:bodyPr/>
        <a:lstStyle/>
        <a:p>
          <a:r>
            <a:rPr lang="en-US" altLang="zh-CN" sz="1400" b="1" dirty="0">
              <a:latin typeface="Comic Sans MS" panose="030F0702030302020204" pitchFamily="66" charset="0"/>
            </a:rPr>
            <a:t>Dynamic Methods</a:t>
          </a:r>
          <a:endParaRPr lang="zh-CN" altLang="en-US" sz="1400" b="1" dirty="0">
            <a:latin typeface="Comic Sans MS" panose="030F0702030302020204" pitchFamily="66" charset="0"/>
          </a:endParaRPr>
        </a:p>
      </dgm:t>
    </dgm:pt>
    <dgm:pt modelId="{7DFE3C5D-1FFB-4041-B8CA-566EDF2601B9}" type="parTrans" cxnId="{622B6985-044D-42A2-830D-8C2C4137BADF}">
      <dgm:prSet/>
      <dgm:spPr/>
      <dgm:t>
        <a:bodyPr/>
        <a:lstStyle/>
        <a:p>
          <a:endParaRPr lang="zh-CN" altLang="en-US"/>
        </a:p>
      </dgm:t>
    </dgm:pt>
    <dgm:pt modelId="{069E482B-A52A-46DD-84DB-0C88FD1F6D40}" type="sibTrans" cxnId="{622B6985-044D-42A2-830D-8C2C4137BADF}">
      <dgm:prSet/>
      <dgm:spPr/>
      <dgm:t>
        <a:bodyPr/>
        <a:lstStyle/>
        <a:p>
          <a:endParaRPr lang="zh-CN" altLang="en-US"/>
        </a:p>
      </dgm:t>
    </dgm:pt>
    <dgm:pt modelId="{36492B00-4C29-494E-917B-85E598CF82D8}">
      <dgm:prSet phldrT="[文本]" custT="1"/>
      <dgm:spPr/>
      <dgm:t>
        <a:bodyPr/>
        <a:lstStyle/>
        <a:p>
          <a:r>
            <a:rPr lang="en-US" altLang="zh-CN" sz="1400" b="1" dirty="0">
              <a:latin typeface="Comic Sans MS" panose="030F0702030302020204" pitchFamily="66" charset="0"/>
            </a:rPr>
            <a:t>Static Methods</a:t>
          </a:r>
          <a:endParaRPr lang="zh-CN" altLang="en-US" sz="1400" b="1" dirty="0">
            <a:latin typeface="Comic Sans MS" panose="030F0702030302020204" pitchFamily="66" charset="0"/>
          </a:endParaRPr>
        </a:p>
      </dgm:t>
    </dgm:pt>
    <dgm:pt modelId="{23DF22C5-9E54-4889-878E-D84817D3CF55}" type="parTrans" cxnId="{78F5EA49-933A-4E2E-A641-ECDCC42E19F0}">
      <dgm:prSet/>
      <dgm:spPr/>
      <dgm:t>
        <a:bodyPr/>
        <a:lstStyle/>
        <a:p>
          <a:endParaRPr lang="zh-CN" altLang="en-US"/>
        </a:p>
      </dgm:t>
    </dgm:pt>
    <dgm:pt modelId="{640A54B1-A607-4B33-960B-55F76A2DC593}" type="sibTrans" cxnId="{78F5EA49-933A-4E2E-A641-ECDCC42E19F0}">
      <dgm:prSet/>
      <dgm:spPr/>
      <dgm:t>
        <a:bodyPr/>
        <a:lstStyle/>
        <a:p>
          <a:endParaRPr lang="zh-CN" altLang="en-US"/>
        </a:p>
      </dgm:t>
    </dgm:pt>
    <dgm:pt modelId="{164030A5-40CE-4DDD-87FB-C49DFEC24A16}" type="pres">
      <dgm:prSet presAssocID="{2B6814BF-DCD5-4E8D-9741-8C4B219A96F7}" presName="cycleMatrixDiagram" presStyleCnt="0">
        <dgm:presLayoutVars>
          <dgm:chMax val="1"/>
          <dgm:dir/>
          <dgm:animLvl val="lvl"/>
          <dgm:resizeHandles val="exact"/>
        </dgm:presLayoutVars>
      </dgm:prSet>
      <dgm:spPr/>
    </dgm:pt>
    <dgm:pt modelId="{35873BDA-E01C-432A-ACA9-FB2D8D81B9D4}" type="pres">
      <dgm:prSet presAssocID="{2B6814BF-DCD5-4E8D-9741-8C4B219A96F7}" presName="children" presStyleCnt="0"/>
      <dgm:spPr/>
    </dgm:pt>
    <dgm:pt modelId="{3030FA1A-DE8F-4E43-8E11-9D02508EF2D2}" type="pres">
      <dgm:prSet presAssocID="{2B6814BF-DCD5-4E8D-9741-8C4B219A96F7}" presName="child1group" presStyleCnt="0"/>
      <dgm:spPr/>
    </dgm:pt>
    <dgm:pt modelId="{DC69C925-75BE-4A19-A6CD-189638FE02B3}" type="pres">
      <dgm:prSet presAssocID="{2B6814BF-DCD5-4E8D-9741-8C4B219A96F7}" presName="child1" presStyleLbl="bgAcc1" presStyleIdx="0" presStyleCnt="4" custScaleX="140207" custScaleY="78748" custLinFactNeighborX="-1219" custLinFactNeighborY="1935"/>
      <dgm:spPr/>
    </dgm:pt>
    <dgm:pt modelId="{BC1F45A4-096A-4053-87EB-83494C78B097}" type="pres">
      <dgm:prSet presAssocID="{2B6814BF-DCD5-4E8D-9741-8C4B219A96F7}" presName="child1Text" presStyleLbl="bgAcc1" presStyleIdx="0" presStyleCnt="4">
        <dgm:presLayoutVars>
          <dgm:bulletEnabled val="1"/>
        </dgm:presLayoutVars>
      </dgm:prSet>
      <dgm:spPr/>
    </dgm:pt>
    <dgm:pt modelId="{7C0979AB-5FF3-446F-8397-5FE3FB6855D4}" type="pres">
      <dgm:prSet presAssocID="{2B6814BF-DCD5-4E8D-9741-8C4B219A96F7}" presName="child2group" presStyleCnt="0"/>
      <dgm:spPr/>
    </dgm:pt>
    <dgm:pt modelId="{62407725-9769-4850-9956-D1801AB5EB9F}" type="pres">
      <dgm:prSet presAssocID="{2B6814BF-DCD5-4E8D-9741-8C4B219A96F7}" presName="child2" presStyleLbl="bgAcc1" presStyleIdx="1" presStyleCnt="4" custScaleX="139766" custScaleY="59397" custLinFactNeighborX="5408" custLinFactNeighborY="-6450"/>
      <dgm:spPr/>
    </dgm:pt>
    <dgm:pt modelId="{5AE7B9CD-E562-41B9-90CA-4AEC40212E68}" type="pres">
      <dgm:prSet presAssocID="{2B6814BF-DCD5-4E8D-9741-8C4B219A96F7}" presName="child2Text" presStyleLbl="bgAcc1" presStyleIdx="1" presStyleCnt="4">
        <dgm:presLayoutVars>
          <dgm:bulletEnabled val="1"/>
        </dgm:presLayoutVars>
      </dgm:prSet>
      <dgm:spPr/>
    </dgm:pt>
    <dgm:pt modelId="{A75BC127-B97C-4CB7-8112-5BAA27FE589A}" type="pres">
      <dgm:prSet presAssocID="{2B6814BF-DCD5-4E8D-9741-8C4B219A96F7}" presName="child3group" presStyleCnt="0"/>
      <dgm:spPr/>
    </dgm:pt>
    <dgm:pt modelId="{C0504484-8D78-4840-8FBD-8071EA0C3213}" type="pres">
      <dgm:prSet presAssocID="{2B6814BF-DCD5-4E8D-9741-8C4B219A96F7}" presName="child3" presStyleLbl="bgAcc1" presStyleIdx="2" presStyleCnt="4" custScaleX="158109" custScaleY="83164" custLinFactNeighborX="4980" custLinFactNeighborY="-5161"/>
      <dgm:spPr/>
    </dgm:pt>
    <dgm:pt modelId="{CF452F76-8641-4CA7-9393-6F2BB40629B3}" type="pres">
      <dgm:prSet presAssocID="{2B6814BF-DCD5-4E8D-9741-8C4B219A96F7}" presName="child3Text" presStyleLbl="bgAcc1" presStyleIdx="2" presStyleCnt="4">
        <dgm:presLayoutVars>
          <dgm:bulletEnabled val="1"/>
        </dgm:presLayoutVars>
      </dgm:prSet>
      <dgm:spPr/>
    </dgm:pt>
    <dgm:pt modelId="{A73A0076-F443-46B6-9DF7-6199E746D414}" type="pres">
      <dgm:prSet presAssocID="{2B6814BF-DCD5-4E8D-9741-8C4B219A96F7}" presName="child4group" presStyleCnt="0"/>
      <dgm:spPr/>
    </dgm:pt>
    <dgm:pt modelId="{27CD6B41-9234-4AAA-AE42-5E62DC6884AD}" type="pres">
      <dgm:prSet presAssocID="{2B6814BF-DCD5-4E8D-9741-8C4B219A96F7}" presName="child4" presStyleLbl="bgAcc1" presStyleIdx="3" presStyleCnt="4" custScaleX="124544" custScaleY="56172" custLinFactNeighborX="8769" custLinFactNeighborY="9030"/>
      <dgm:spPr/>
    </dgm:pt>
    <dgm:pt modelId="{B68A1856-1F29-438F-BEA3-52A729D7495A}" type="pres">
      <dgm:prSet presAssocID="{2B6814BF-DCD5-4E8D-9741-8C4B219A96F7}" presName="child4Text" presStyleLbl="bgAcc1" presStyleIdx="3" presStyleCnt="4">
        <dgm:presLayoutVars>
          <dgm:bulletEnabled val="1"/>
        </dgm:presLayoutVars>
      </dgm:prSet>
      <dgm:spPr/>
    </dgm:pt>
    <dgm:pt modelId="{4EBB37E6-B684-46C8-92F9-7938FA72E25B}" type="pres">
      <dgm:prSet presAssocID="{2B6814BF-DCD5-4E8D-9741-8C4B219A96F7}" presName="childPlaceholder" presStyleCnt="0"/>
      <dgm:spPr/>
    </dgm:pt>
    <dgm:pt modelId="{FD4F36F5-F2DB-43D1-90AC-DDDD56D68B42}" type="pres">
      <dgm:prSet presAssocID="{2B6814BF-DCD5-4E8D-9741-8C4B219A96F7}" presName="circle" presStyleCnt="0"/>
      <dgm:spPr/>
    </dgm:pt>
    <dgm:pt modelId="{A59B35D9-7C7A-4C77-9E76-06D0C0142A60}" type="pres">
      <dgm:prSet presAssocID="{2B6814BF-DCD5-4E8D-9741-8C4B219A96F7}" presName="quadrant1" presStyleLbl="node1" presStyleIdx="0" presStyleCnt="4">
        <dgm:presLayoutVars>
          <dgm:chMax val="1"/>
          <dgm:bulletEnabled val="1"/>
        </dgm:presLayoutVars>
      </dgm:prSet>
      <dgm:spPr/>
    </dgm:pt>
    <dgm:pt modelId="{EBE672B1-F53B-4216-AEA6-0CAE9E803C04}" type="pres">
      <dgm:prSet presAssocID="{2B6814BF-DCD5-4E8D-9741-8C4B219A96F7}" presName="quadrant2" presStyleLbl="node1" presStyleIdx="1" presStyleCnt="4">
        <dgm:presLayoutVars>
          <dgm:chMax val="1"/>
          <dgm:bulletEnabled val="1"/>
        </dgm:presLayoutVars>
      </dgm:prSet>
      <dgm:spPr/>
    </dgm:pt>
    <dgm:pt modelId="{7D18550B-E695-4829-9E97-1808FCF884F7}" type="pres">
      <dgm:prSet presAssocID="{2B6814BF-DCD5-4E8D-9741-8C4B219A96F7}" presName="quadrant3" presStyleLbl="node1" presStyleIdx="2" presStyleCnt="4">
        <dgm:presLayoutVars>
          <dgm:chMax val="1"/>
          <dgm:bulletEnabled val="1"/>
        </dgm:presLayoutVars>
      </dgm:prSet>
      <dgm:spPr/>
    </dgm:pt>
    <dgm:pt modelId="{B123A8F7-2052-49BF-89A9-8F365661FF8B}" type="pres">
      <dgm:prSet presAssocID="{2B6814BF-DCD5-4E8D-9741-8C4B219A96F7}" presName="quadrant4" presStyleLbl="node1" presStyleIdx="3" presStyleCnt="4">
        <dgm:presLayoutVars>
          <dgm:chMax val="1"/>
          <dgm:bulletEnabled val="1"/>
        </dgm:presLayoutVars>
      </dgm:prSet>
      <dgm:spPr/>
    </dgm:pt>
    <dgm:pt modelId="{FC179FC9-13C6-4EEC-AD05-07933DEAA153}" type="pres">
      <dgm:prSet presAssocID="{2B6814BF-DCD5-4E8D-9741-8C4B219A96F7}" presName="quadrantPlaceholder" presStyleCnt="0"/>
      <dgm:spPr/>
    </dgm:pt>
    <dgm:pt modelId="{2D0836F9-BD7F-41D0-B5E1-E94DB0F289A1}" type="pres">
      <dgm:prSet presAssocID="{2B6814BF-DCD5-4E8D-9741-8C4B219A96F7}" presName="center1" presStyleLbl="fgShp" presStyleIdx="0" presStyleCnt="2"/>
      <dgm:spPr/>
    </dgm:pt>
    <dgm:pt modelId="{567CD51B-9CFA-455C-B93E-C5FDA3D6D8C6}" type="pres">
      <dgm:prSet presAssocID="{2B6814BF-DCD5-4E8D-9741-8C4B219A96F7}" presName="center2" presStyleLbl="fgShp" presStyleIdx="1" presStyleCnt="2"/>
      <dgm:spPr/>
    </dgm:pt>
  </dgm:ptLst>
  <dgm:cxnLst>
    <dgm:cxn modelId="{1D636607-8856-4B98-929C-AE52E395D02C}" type="presOf" srcId="{2B6814BF-DCD5-4E8D-9741-8C4B219A96F7}" destId="{164030A5-40CE-4DDD-87FB-C49DFEC24A16}" srcOrd="0" destOrd="0" presId="urn:microsoft.com/office/officeart/2005/8/layout/cycle4"/>
    <dgm:cxn modelId="{CC944208-C414-434F-914C-CFED4C352DAB}" srcId="{2B6814BF-DCD5-4E8D-9741-8C4B219A96F7}" destId="{AF98C6DC-EE99-4A05-B283-4FDD354B7CDE}" srcOrd="0" destOrd="0" parTransId="{05138FDB-6CA5-477F-9DCF-AADF8744FEA9}" sibTransId="{E0775DAA-8770-4EDA-B2B5-B47203D3C536}"/>
    <dgm:cxn modelId="{B2C91914-D51C-456F-B404-EC0B22809523}" type="presOf" srcId="{73EC40B0-A8F3-4044-ABE7-F8329B5DFACC}" destId="{B68A1856-1F29-438F-BEA3-52A729D7495A}" srcOrd="1" destOrd="0" presId="urn:microsoft.com/office/officeart/2005/8/layout/cycle4"/>
    <dgm:cxn modelId="{86D3B21E-0041-468C-907C-D3DDAF0DFE97}" srcId="{9ED48F9C-7563-4264-A162-D7F0A9C359A5}" destId="{853C2EFE-BE8B-4DBD-906A-9BBAA9F4B7C8}" srcOrd="0" destOrd="0" parTransId="{A2ABBE0B-5D48-4086-93EE-75A8A18A2B8C}" sibTransId="{BCB19FA8-F83A-4944-84FE-460F6801A468}"/>
    <dgm:cxn modelId="{93786B30-DB03-4AE0-9564-ADA60FAC86D1}" type="presOf" srcId="{73EC40B0-A8F3-4044-ABE7-F8329B5DFACC}" destId="{27CD6B41-9234-4AAA-AE42-5E62DC6884AD}" srcOrd="0" destOrd="0" presId="urn:microsoft.com/office/officeart/2005/8/layout/cycle4"/>
    <dgm:cxn modelId="{6A389C36-CE22-42A4-AB93-C4069058A72D}" type="presOf" srcId="{F184F232-0F17-4ABB-BDB7-8B3068019489}" destId="{BC1F45A4-096A-4053-87EB-83494C78B097}" srcOrd="1" destOrd="1" presId="urn:microsoft.com/office/officeart/2005/8/layout/cycle4"/>
    <dgm:cxn modelId="{ABCDB25E-109A-4D74-B7AE-A193EFCA4DA9}" type="presOf" srcId="{853C2EFE-BE8B-4DBD-906A-9BBAA9F4B7C8}" destId="{5AE7B9CD-E562-41B9-90CA-4AEC40212E68}" srcOrd="1" destOrd="0" presId="urn:microsoft.com/office/officeart/2005/8/layout/cycle4"/>
    <dgm:cxn modelId="{355F8062-5513-46C0-8CD4-F2BA6FE0667D}" srcId="{2B6814BF-DCD5-4E8D-9741-8C4B219A96F7}" destId="{9ED48F9C-7563-4264-A162-D7F0A9C359A5}" srcOrd="1" destOrd="0" parTransId="{78D94B4A-F404-4C1E-BD6B-CC40B1F8FC7B}" sibTransId="{544716A9-ECD7-40A9-B18B-A50DE692CCF4}"/>
    <dgm:cxn modelId="{78F5EA49-933A-4E2E-A641-ECDCC42E19F0}" srcId="{9FC05502-0612-4C17-9A25-8BC54C311D98}" destId="{36492B00-4C29-494E-917B-85E598CF82D8}" srcOrd="1" destOrd="0" parTransId="{23DF22C5-9E54-4889-878E-D84817D3CF55}" sibTransId="{640A54B1-A607-4B33-960B-55F76A2DC593}"/>
    <dgm:cxn modelId="{4CB8906C-3EC9-4EFC-AFBD-79F90511F07C}" srcId="{AF98C6DC-EE99-4A05-B283-4FDD354B7CDE}" destId="{F184F232-0F17-4ABB-BDB7-8B3068019489}" srcOrd="1" destOrd="0" parTransId="{01968AD1-A875-4A46-88FF-6E49A0C59961}" sibTransId="{ADD990F4-A4BB-4F45-9DF4-57BC641D4A6C}"/>
    <dgm:cxn modelId="{C165D76E-14CE-442A-94F2-46D0BA67D9E0}" type="presOf" srcId="{AF98C6DC-EE99-4A05-B283-4FDD354B7CDE}" destId="{A59B35D9-7C7A-4C77-9E76-06D0C0142A60}" srcOrd="0" destOrd="0" presId="urn:microsoft.com/office/officeart/2005/8/layout/cycle4"/>
    <dgm:cxn modelId="{384F6E4F-8022-4BBF-B633-7E5A7C1289F6}" type="presOf" srcId="{EA1169D0-A056-4FB6-A7FA-B5C0B57D135C}" destId="{C0504484-8D78-4840-8FBD-8071EA0C3213}" srcOrd="0" destOrd="0" presId="urn:microsoft.com/office/officeart/2005/8/layout/cycle4"/>
    <dgm:cxn modelId="{D2F27F77-916F-46E9-827D-817B2384EA7D}" type="presOf" srcId="{F184F232-0F17-4ABB-BDB7-8B3068019489}" destId="{DC69C925-75BE-4A19-A6CD-189638FE02B3}" srcOrd="0" destOrd="1" presId="urn:microsoft.com/office/officeart/2005/8/layout/cycle4"/>
    <dgm:cxn modelId="{FE0F907D-27DD-4020-9330-13B9F374866A}" type="presOf" srcId="{5F20A4B5-7E1B-446E-B17B-A5DF077377AD}" destId="{DC69C925-75BE-4A19-A6CD-189638FE02B3}" srcOrd="0" destOrd="0" presId="urn:microsoft.com/office/officeart/2005/8/layout/cycle4"/>
    <dgm:cxn modelId="{B7C9C384-5402-473D-8023-C2FBA59EE6DB}" type="presOf" srcId="{853C2EFE-BE8B-4DBD-906A-9BBAA9F4B7C8}" destId="{62407725-9769-4850-9956-D1801AB5EB9F}" srcOrd="0" destOrd="0" presId="urn:microsoft.com/office/officeart/2005/8/layout/cycle4"/>
    <dgm:cxn modelId="{622B6985-044D-42A2-830D-8C2C4137BADF}" srcId="{AF98C6DC-EE99-4A05-B283-4FDD354B7CDE}" destId="{5F20A4B5-7E1B-446E-B17B-A5DF077377AD}" srcOrd="0" destOrd="0" parTransId="{7DFE3C5D-1FFB-4041-B8CA-566EDF2601B9}" sibTransId="{069E482B-A52A-46DD-84DB-0C88FD1F6D40}"/>
    <dgm:cxn modelId="{1455EC8A-D7D7-498B-9A5F-144F88A9C657}" srcId="{F98790CF-44CB-4717-96A5-4F36B78D2E0C}" destId="{73EC40B0-A8F3-4044-ABE7-F8329B5DFACC}" srcOrd="0" destOrd="0" parTransId="{7B96F651-59EE-472B-B6E6-4FEF9ED29D51}" sibTransId="{E9EB689D-6BE7-4576-BB9A-52EF390FD5E4}"/>
    <dgm:cxn modelId="{5EB7968C-C8B5-4F6D-8143-2C793F720C03}" srcId="{2B6814BF-DCD5-4E8D-9741-8C4B219A96F7}" destId="{F98790CF-44CB-4717-96A5-4F36B78D2E0C}" srcOrd="3" destOrd="0" parTransId="{175A78B0-ADA4-4EC2-8774-6809DE1B56BC}" sibTransId="{3C5C2D40-02C5-4E44-AB0C-3A6EC1514E40}"/>
    <dgm:cxn modelId="{9373FC96-D873-4032-A8B0-BDD91AB356C2}" srcId="{2B6814BF-DCD5-4E8D-9741-8C4B219A96F7}" destId="{9FC05502-0612-4C17-9A25-8BC54C311D98}" srcOrd="2" destOrd="0" parTransId="{5583031D-44A5-46F9-BF18-BC3C7D1E368E}" sibTransId="{3835C1BC-EEE5-4E66-89AB-7D3C636578C0}"/>
    <dgm:cxn modelId="{ECEAD19F-95E6-4304-8978-D4A165858D5F}" type="presOf" srcId="{9ED48F9C-7563-4264-A162-D7F0A9C359A5}" destId="{EBE672B1-F53B-4216-AEA6-0CAE9E803C04}" srcOrd="0" destOrd="0" presId="urn:microsoft.com/office/officeart/2005/8/layout/cycle4"/>
    <dgm:cxn modelId="{0276E2B4-5144-4694-B960-540D468A3F8F}" type="presOf" srcId="{F98790CF-44CB-4717-96A5-4F36B78D2E0C}" destId="{B123A8F7-2052-49BF-89A9-8F365661FF8B}" srcOrd="0" destOrd="0" presId="urn:microsoft.com/office/officeart/2005/8/layout/cycle4"/>
    <dgm:cxn modelId="{6DAD9EC4-F244-4E92-8B67-314CB2F7ABAC}" type="presOf" srcId="{36492B00-4C29-494E-917B-85E598CF82D8}" destId="{CF452F76-8641-4CA7-9393-6F2BB40629B3}" srcOrd="1" destOrd="1" presId="urn:microsoft.com/office/officeart/2005/8/layout/cycle4"/>
    <dgm:cxn modelId="{BEEDEEC9-DB4C-4373-A659-E1FB154A66EB}" type="presOf" srcId="{36492B00-4C29-494E-917B-85E598CF82D8}" destId="{C0504484-8D78-4840-8FBD-8071EA0C3213}" srcOrd="0" destOrd="1" presId="urn:microsoft.com/office/officeart/2005/8/layout/cycle4"/>
    <dgm:cxn modelId="{A211FACB-F524-4BC4-9ED1-558942CAB03F}" srcId="{9FC05502-0612-4C17-9A25-8BC54C311D98}" destId="{EA1169D0-A056-4FB6-A7FA-B5C0B57D135C}" srcOrd="0" destOrd="0" parTransId="{D361C5F0-F035-4C8D-A11D-2DFB8547F291}" sibTransId="{5289E32D-00FC-4C3C-AA50-EB7164B129C0}"/>
    <dgm:cxn modelId="{86173DD9-FF62-44BB-9C9A-D3F27F5F6A75}" type="presOf" srcId="{EA1169D0-A056-4FB6-A7FA-B5C0B57D135C}" destId="{CF452F76-8641-4CA7-9393-6F2BB40629B3}" srcOrd="1" destOrd="0" presId="urn:microsoft.com/office/officeart/2005/8/layout/cycle4"/>
    <dgm:cxn modelId="{B33F77DD-DA40-4139-8350-6E1CD357EBAF}" type="presOf" srcId="{5F20A4B5-7E1B-446E-B17B-A5DF077377AD}" destId="{BC1F45A4-096A-4053-87EB-83494C78B097}" srcOrd="1" destOrd="0" presId="urn:microsoft.com/office/officeart/2005/8/layout/cycle4"/>
    <dgm:cxn modelId="{5639BBE0-0393-42FD-B2D8-B60024806455}" type="presOf" srcId="{9FC05502-0612-4C17-9A25-8BC54C311D98}" destId="{7D18550B-E695-4829-9E97-1808FCF884F7}" srcOrd="0" destOrd="0" presId="urn:microsoft.com/office/officeart/2005/8/layout/cycle4"/>
    <dgm:cxn modelId="{938FF087-A340-42F0-9025-CE6910BE163A}" type="presParOf" srcId="{164030A5-40CE-4DDD-87FB-C49DFEC24A16}" destId="{35873BDA-E01C-432A-ACA9-FB2D8D81B9D4}" srcOrd="0" destOrd="0" presId="urn:microsoft.com/office/officeart/2005/8/layout/cycle4"/>
    <dgm:cxn modelId="{72821683-2EF9-40EB-BF98-4AC697640E36}" type="presParOf" srcId="{35873BDA-E01C-432A-ACA9-FB2D8D81B9D4}" destId="{3030FA1A-DE8F-4E43-8E11-9D02508EF2D2}" srcOrd="0" destOrd="0" presId="urn:microsoft.com/office/officeart/2005/8/layout/cycle4"/>
    <dgm:cxn modelId="{A79F5C1A-42DC-43F8-86B2-2523F7997BE5}" type="presParOf" srcId="{3030FA1A-DE8F-4E43-8E11-9D02508EF2D2}" destId="{DC69C925-75BE-4A19-A6CD-189638FE02B3}" srcOrd="0" destOrd="0" presId="urn:microsoft.com/office/officeart/2005/8/layout/cycle4"/>
    <dgm:cxn modelId="{E5E245C7-4E16-41A6-8CB2-F25FF29B61A5}" type="presParOf" srcId="{3030FA1A-DE8F-4E43-8E11-9D02508EF2D2}" destId="{BC1F45A4-096A-4053-87EB-83494C78B097}" srcOrd="1" destOrd="0" presId="urn:microsoft.com/office/officeart/2005/8/layout/cycle4"/>
    <dgm:cxn modelId="{7675E7E9-6AEB-440D-A64E-5FB55233CF7E}" type="presParOf" srcId="{35873BDA-E01C-432A-ACA9-FB2D8D81B9D4}" destId="{7C0979AB-5FF3-446F-8397-5FE3FB6855D4}" srcOrd="1" destOrd="0" presId="urn:microsoft.com/office/officeart/2005/8/layout/cycle4"/>
    <dgm:cxn modelId="{A13F6E38-879F-4B53-A1BB-DEDDF2FE350A}" type="presParOf" srcId="{7C0979AB-5FF3-446F-8397-5FE3FB6855D4}" destId="{62407725-9769-4850-9956-D1801AB5EB9F}" srcOrd="0" destOrd="0" presId="urn:microsoft.com/office/officeart/2005/8/layout/cycle4"/>
    <dgm:cxn modelId="{3D9E2BA1-6F27-42EB-9B2B-B54E6F635362}" type="presParOf" srcId="{7C0979AB-5FF3-446F-8397-5FE3FB6855D4}" destId="{5AE7B9CD-E562-41B9-90CA-4AEC40212E68}" srcOrd="1" destOrd="0" presId="urn:microsoft.com/office/officeart/2005/8/layout/cycle4"/>
    <dgm:cxn modelId="{80A029B0-E790-413C-B105-0D070B3B84CF}" type="presParOf" srcId="{35873BDA-E01C-432A-ACA9-FB2D8D81B9D4}" destId="{A75BC127-B97C-4CB7-8112-5BAA27FE589A}" srcOrd="2" destOrd="0" presId="urn:microsoft.com/office/officeart/2005/8/layout/cycle4"/>
    <dgm:cxn modelId="{0E892E15-2745-4EA6-B31D-EED9855FC48C}" type="presParOf" srcId="{A75BC127-B97C-4CB7-8112-5BAA27FE589A}" destId="{C0504484-8D78-4840-8FBD-8071EA0C3213}" srcOrd="0" destOrd="0" presId="urn:microsoft.com/office/officeart/2005/8/layout/cycle4"/>
    <dgm:cxn modelId="{06992320-029B-4022-A649-405FBF90DD4E}" type="presParOf" srcId="{A75BC127-B97C-4CB7-8112-5BAA27FE589A}" destId="{CF452F76-8641-4CA7-9393-6F2BB40629B3}" srcOrd="1" destOrd="0" presId="urn:microsoft.com/office/officeart/2005/8/layout/cycle4"/>
    <dgm:cxn modelId="{95CE79E5-9AE0-4E04-97E5-66D94FB25FA0}" type="presParOf" srcId="{35873BDA-E01C-432A-ACA9-FB2D8D81B9D4}" destId="{A73A0076-F443-46B6-9DF7-6199E746D414}" srcOrd="3" destOrd="0" presId="urn:microsoft.com/office/officeart/2005/8/layout/cycle4"/>
    <dgm:cxn modelId="{F646606C-3CB9-4DC6-8C1E-6D382FE2832E}" type="presParOf" srcId="{A73A0076-F443-46B6-9DF7-6199E746D414}" destId="{27CD6B41-9234-4AAA-AE42-5E62DC6884AD}" srcOrd="0" destOrd="0" presId="urn:microsoft.com/office/officeart/2005/8/layout/cycle4"/>
    <dgm:cxn modelId="{C1D49D2D-1589-4105-ADFD-5FD6AA0E723E}" type="presParOf" srcId="{A73A0076-F443-46B6-9DF7-6199E746D414}" destId="{B68A1856-1F29-438F-BEA3-52A729D7495A}" srcOrd="1" destOrd="0" presId="urn:microsoft.com/office/officeart/2005/8/layout/cycle4"/>
    <dgm:cxn modelId="{166B31C3-FF6E-4047-AE2E-BC57B84F0A7F}" type="presParOf" srcId="{35873BDA-E01C-432A-ACA9-FB2D8D81B9D4}" destId="{4EBB37E6-B684-46C8-92F9-7938FA72E25B}" srcOrd="4" destOrd="0" presId="urn:microsoft.com/office/officeart/2005/8/layout/cycle4"/>
    <dgm:cxn modelId="{E5D12474-DA0F-4D30-A60C-1D740DB58E51}" type="presParOf" srcId="{164030A5-40CE-4DDD-87FB-C49DFEC24A16}" destId="{FD4F36F5-F2DB-43D1-90AC-DDDD56D68B42}" srcOrd="1" destOrd="0" presId="urn:microsoft.com/office/officeart/2005/8/layout/cycle4"/>
    <dgm:cxn modelId="{200741F0-765C-4D94-824D-A12A81673FAE}" type="presParOf" srcId="{FD4F36F5-F2DB-43D1-90AC-DDDD56D68B42}" destId="{A59B35D9-7C7A-4C77-9E76-06D0C0142A60}" srcOrd="0" destOrd="0" presId="urn:microsoft.com/office/officeart/2005/8/layout/cycle4"/>
    <dgm:cxn modelId="{E71B6CCB-784B-482C-9137-F24FB8987046}" type="presParOf" srcId="{FD4F36F5-F2DB-43D1-90AC-DDDD56D68B42}" destId="{EBE672B1-F53B-4216-AEA6-0CAE9E803C04}" srcOrd="1" destOrd="0" presId="urn:microsoft.com/office/officeart/2005/8/layout/cycle4"/>
    <dgm:cxn modelId="{1ACD9A97-3AC0-41A4-BCC7-A71DECECF8B8}" type="presParOf" srcId="{FD4F36F5-F2DB-43D1-90AC-DDDD56D68B42}" destId="{7D18550B-E695-4829-9E97-1808FCF884F7}" srcOrd="2" destOrd="0" presId="urn:microsoft.com/office/officeart/2005/8/layout/cycle4"/>
    <dgm:cxn modelId="{DB537416-292D-470B-86FB-84D17079BD78}" type="presParOf" srcId="{FD4F36F5-F2DB-43D1-90AC-DDDD56D68B42}" destId="{B123A8F7-2052-49BF-89A9-8F365661FF8B}" srcOrd="3" destOrd="0" presId="urn:microsoft.com/office/officeart/2005/8/layout/cycle4"/>
    <dgm:cxn modelId="{498EF19F-A87E-45E8-9584-1D82D8B911CA}" type="presParOf" srcId="{FD4F36F5-F2DB-43D1-90AC-DDDD56D68B42}" destId="{FC179FC9-13C6-4EEC-AD05-07933DEAA153}" srcOrd="4" destOrd="0" presId="urn:microsoft.com/office/officeart/2005/8/layout/cycle4"/>
    <dgm:cxn modelId="{D6B8146C-1F57-47F9-8F94-88FB96374E80}" type="presParOf" srcId="{164030A5-40CE-4DDD-87FB-C49DFEC24A16}" destId="{2D0836F9-BD7F-41D0-B5E1-E94DB0F289A1}" srcOrd="2" destOrd="0" presId="urn:microsoft.com/office/officeart/2005/8/layout/cycle4"/>
    <dgm:cxn modelId="{49356653-6E94-4E25-A22B-CBCE6F097972}" type="presParOf" srcId="{164030A5-40CE-4DDD-87FB-C49DFEC24A16}" destId="{567CD51B-9CFA-455C-B93E-C5FDA3D6D8C6}"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504484-8D78-4840-8FBD-8071EA0C3213}">
      <dsp:nvSpPr>
        <dsp:cNvPr id="0" name=""/>
        <dsp:cNvSpPr/>
      </dsp:nvSpPr>
      <dsp:spPr>
        <a:xfrm>
          <a:off x="3070349" y="2805876"/>
          <a:ext cx="3174221" cy="108153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altLang="zh-CN" sz="1400" b="1" kern="1200" dirty="0">
              <a:latin typeface="Comic Sans MS" panose="030F0702030302020204" pitchFamily="66" charset="0"/>
            </a:rPr>
            <a:t>   ML-based Methods (</a:t>
          </a:r>
          <a:r>
            <a:rPr lang="en-US" sz="1400" b="1" i="0" kern="1200" dirty="0">
              <a:latin typeface="Comic Sans MS" panose="030F0702030302020204" pitchFamily="66" charset="0"/>
            </a:rPr>
            <a:t>Depend on data</a:t>
          </a:r>
          <a:r>
            <a:rPr lang="en-US" altLang="zh-CN" sz="1400" b="1" kern="1200" dirty="0">
              <a:latin typeface="Comic Sans MS" panose="030F0702030302020204" pitchFamily="66" charset="0"/>
            </a:rPr>
            <a:t>)</a:t>
          </a:r>
          <a:endParaRPr lang="zh-CN" altLang="en-US" sz="1400" b="1" kern="1200" dirty="0">
            <a:latin typeface="Comic Sans MS" panose="030F0702030302020204" pitchFamily="66" charset="0"/>
          </a:endParaRPr>
        </a:p>
        <a:p>
          <a:pPr marL="114300" lvl="1" indent="-114300" algn="l" defTabSz="622300">
            <a:lnSpc>
              <a:spcPct val="90000"/>
            </a:lnSpc>
            <a:spcBef>
              <a:spcPct val="0"/>
            </a:spcBef>
            <a:spcAft>
              <a:spcPct val="15000"/>
            </a:spcAft>
            <a:buChar char="•"/>
          </a:pPr>
          <a:r>
            <a:rPr lang="en-US" altLang="zh-CN" sz="1400" b="1" kern="1200" dirty="0">
              <a:latin typeface="Comic Sans MS" panose="030F0702030302020204" pitchFamily="66" charset="0"/>
            </a:rPr>
            <a:t>Static Methods</a:t>
          </a:r>
          <a:endParaRPr lang="zh-CN" altLang="en-US" sz="1400" b="1" kern="1200" dirty="0">
            <a:latin typeface="Comic Sans MS" panose="030F0702030302020204" pitchFamily="66" charset="0"/>
          </a:endParaRPr>
        </a:p>
      </dsp:txBody>
      <dsp:txXfrm>
        <a:off x="4046374" y="3100017"/>
        <a:ext cx="2174439" cy="763632"/>
      </dsp:txXfrm>
    </dsp:sp>
    <dsp:sp modelId="{27CD6B41-9234-4AAA-AE42-5E62DC6884AD}">
      <dsp:nvSpPr>
        <dsp:cNvPr id="0" name=""/>
        <dsp:cNvSpPr/>
      </dsp:nvSpPr>
      <dsp:spPr>
        <a:xfrm>
          <a:off x="307741" y="3165940"/>
          <a:ext cx="2500365" cy="73050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altLang="zh-CN" sz="1400" b="1" kern="1200" dirty="0">
              <a:latin typeface="Comic Sans MS" panose="030F0702030302020204" pitchFamily="66" charset="0"/>
            </a:rPr>
            <a:t>Static Methods</a:t>
          </a:r>
          <a:endParaRPr lang="zh-CN" altLang="en-US" sz="1400" b="1" kern="1200" dirty="0">
            <a:latin typeface="Comic Sans MS" panose="030F0702030302020204" pitchFamily="66" charset="0"/>
          </a:endParaRPr>
        </a:p>
      </dsp:txBody>
      <dsp:txXfrm>
        <a:off x="323788" y="3364613"/>
        <a:ext cx="1718161" cy="515785"/>
      </dsp:txXfrm>
    </dsp:sp>
    <dsp:sp modelId="{62407725-9769-4850-9956-D1801AB5EB9F}">
      <dsp:nvSpPr>
        <dsp:cNvPr id="0" name=""/>
        <dsp:cNvSpPr/>
      </dsp:nvSpPr>
      <dsp:spPr>
        <a:xfrm>
          <a:off x="3363050" y="180135"/>
          <a:ext cx="2805964" cy="7724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altLang="zh-CN" sz="1600" b="1" kern="1200" dirty="0">
              <a:latin typeface="Comic Sans MS" panose="030F0702030302020204" pitchFamily="66" charset="0"/>
            </a:rPr>
            <a:t>Static Methods</a:t>
          </a:r>
          <a:endParaRPr lang="zh-CN" altLang="en-US" sz="1600" b="1" kern="1200" dirty="0">
            <a:latin typeface="Comic Sans MS" panose="030F0702030302020204" pitchFamily="66" charset="0"/>
          </a:endParaRPr>
        </a:p>
      </dsp:txBody>
      <dsp:txXfrm>
        <a:off x="4221807" y="197103"/>
        <a:ext cx="1930239" cy="545398"/>
      </dsp:txXfrm>
    </dsp:sp>
    <dsp:sp modelId="{DC69C925-75BE-4A19-A6CD-189638FE02B3}">
      <dsp:nvSpPr>
        <dsp:cNvPr id="0" name=""/>
        <dsp:cNvSpPr/>
      </dsp:nvSpPr>
      <dsp:spPr>
        <a:xfrm>
          <a:off x="-25532" y="163353"/>
          <a:ext cx="2814818" cy="102410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altLang="zh-CN" sz="1400" b="1" kern="1200" dirty="0">
              <a:latin typeface="Comic Sans MS" panose="030F0702030302020204" pitchFamily="66" charset="0"/>
            </a:rPr>
            <a:t>Dynamic Methods</a:t>
          </a:r>
          <a:endParaRPr lang="zh-CN" altLang="en-US" sz="1400" b="1" kern="1200" dirty="0">
            <a:latin typeface="Comic Sans MS" panose="030F0702030302020204" pitchFamily="66" charset="0"/>
          </a:endParaRPr>
        </a:p>
        <a:p>
          <a:pPr marL="114300" lvl="1" indent="-114300" algn="l" defTabSz="622300">
            <a:lnSpc>
              <a:spcPct val="90000"/>
            </a:lnSpc>
            <a:spcBef>
              <a:spcPct val="0"/>
            </a:spcBef>
            <a:spcAft>
              <a:spcPct val="15000"/>
            </a:spcAft>
            <a:buChar char="•"/>
          </a:pPr>
          <a:r>
            <a:rPr lang="en-US" altLang="zh-CN" sz="1400" b="1" kern="1200" dirty="0">
              <a:latin typeface="Comic Sans MS" panose="030F0702030302020204" pitchFamily="66" charset="0"/>
            </a:rPr>
            <a:t>ML-based Methods (training time)</a:t>
          </a:r>
          <a:endParaRPr lang="zh-CN" altLang="en-US" sz="1400" b="1" kern="1200" dirty="0">
            <a:latin typeface="Comic Sans MS" panose="030F0702030302020204" pitchFamily="66" charset="0"/>
          </a:endParaRPr>
        </a:p>
      </dsp:txBody>
      <dsp:txXfrm>
        <a:off x="-3036" y="185849"/>
        <a:ext cx="1925380" cy="723084"/>
      </dsp:txXfrm>
    </dsp:sp>
    <dsp:sp modelId="{A59B35D9-7C7A-4C77-9E76-06D0C0142A60}">
      <dsp:nvSpPr>
        <dsp:cNvPr id="0" name=""/>
        <dsp:cNvSpPr/>
      </dsp:nvSpPr>
      <dsp:spPr>
        <a:xfrm>
          <a:off x="1309167" y="231647"/>
          <a:ext cx="1759712" cy="1759712"/>
        </a:xfrm>
        <a:prstGeom prst="pieWedge">
          <a:avLst/>
        </a:prstGeom>
        <a:solidFill>
          <a:srgbClr val="006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Comic Sans MS" panose="030F0702030302020204" pitchFamily="66" charset="0"/>
            </a:rPr>
            <a:t>Long Detection Time</a:t>
          </a:r>
          <a:endParaRPr lang="zh-CN" altLang="en-US" sz="1400" kern="1200" dirty="0"/>
        </a:p>
      </dsp:txBody>
      <dsp:txXfrm>
        <a:off x="1824575" y="747055"/>
        <a:ext cx="1244304" cy="1244304"/>
      </dsp:txXfrm>
    </dsp:sp>
    <dsp:sp modelId="{EBE672B1-F53B-4216-AEA6-0CAE9E803C04}">
      <dsp:nvSpPr>
        <dsp:cNvPr id="0" name=""/>
        <dsp:cNvSpPr/>
      </dsp:nvSpPr>
      <dsp:spPr>
        <a:xfrm rot="5400000">
          <a:off x="3150159" y="231647"/>
          <a:ext cx="1759712" cy="1759712"/>
        </a:xfrm>
        <a:prstGeom prst="pieWedge">
          <a:avLst/>
        </a:prstGeom>
        <a:solidFill>
          <a:srgbClr val="006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Comic Sans MS" panose="030F0702030302020204" pitchFamily="66" charset="0"/>
            </a:rPr>
            <a:t>Variants</a:t>
          </a:r>
          <a:endParaRPr lang="zh-CN" altLang="zh-CN" sz="1400" kern="1200" dirty="0">
            <a:latin typeface="Comic Sans MS" panose="030F0702030302020204" pitchFamily="66" charset="0"/>
          </a:endParaRPr>
        </a:p>
        <a:p>
          <a:pPr marL="0" lvl="0" indent="0" algn="ctr" defTabSz="622300">
            <a:lnSpc>
              <a:spcPct val="90000"/>
            </a:lnSpc>
            <a:spcBef>
              <a:spcPct val="0"/>
            </a:spcBef>
            <a:spcAft>
              <a:spcPct val="35000"/>
            </a:spcAft>
            <a:buNone/>
          </a:pPr>
          <a:r>
            <a:rPr lang="en-US" altLang="zh-CN" sz="1400" kern="1200" dirty="0">
              <a:latin typeface="Comic Sans MS" panose="030F0702030302020204" pitchFamily="66" charset="0"/>
            </a:rPr>
            <a:t>Attacks</a:t>
          </a:r>
          <a:endParaRPr lang="zh-CN" altLang="en-US" sz="1400" kern="1200" dirty="0">
            <a:latin typeface="Comic Sans MS" panose="030F0702030302020204" pitchFamily="66" charset="0"/>
          </a:endParaRPr>
        </a:p>
      </dsp:txBody>
      <dsp:txXfrm rot="-5400000">
        <a:off x="3150159" y="747055"/>
        <a:ext cx="1244304" cy="1244304"/>
      </dsp:txXfrm>
    </dsp:sp>
    <dsp:sp modelId="{7D18550B-E695-4829-9E97-1808FCF884F7}">
      <dsp:nvSpPr>
        <dsp:cNvPr id="0" name=""/>
        <dsp:cNvSpPr/>
      </dsp:nvSpPr>
      <dsp:spPr>
        <a:xfrm rot="10800000">
          <a:off x="3150159" y="2072640"/>
          <a:ext cx="1759712" cy="1759712"/>
        </a:xfrm>
        <a:prstGeom prst="pieWedge">
          <a:avLst/>
        </a:prstGeom>
        <a:solidFill>
          <a:srgbClr val="006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altLang="zh-CN" sz="1400" kern="1200" dirty="0">
              <a:solidFill>
                <a:schemeClr val="bg1"/>
              </a:solidFill>
              <a:latin typeface="Comic Sans MS" panose="030F0702030302020204" pitchFamily="66" charset="0"/>
            </a:rPr>
            <a:t>Low </a:t>
          </a:r>
          <a:r>
            <a:rPr lang="en-US" sz="1400" b="0" i="0" kern="1200" dirty="0">
              <a:latin typeface="Comic Sans MS" panose="030F0702030302020204" pitchFamily="66" charset="0"/>
            </a:rPr>
            <a:t>Recognition Accuracy</a:t>
          </a:r>
          <a:endParaRPr lang="zh-CN" altLang="en-US" sz="1400" kern="1200" dirty="0">
            <a:latin typeface="Comic Sans MS" panose="030F0702030302020204" pitchFamily="66" charset="0"/>
          </a:endParaRPr>
        </a:p>
      </dsp:txBody>
      <dsp:txXfrm rot="10800000">
        <a:off x="3150159" y="2072640"/>
        <a:ext cx="1244304" cy="1244304"/>
      </dsp:txXfrm>
    </dsp:sp>
    <dsp:sp modelId="{B123A8F7-2052-49BF-89A9-8F365661FF8B}">
      <dsp:nvSpPr>
        <dsp:cNvPr id="0" name=""/>
        <dsp:cNvSpPr/>
      </dsp:nvSpPr>
      <dsp:spPr>
        <a:xfrm rot="16200000">
          <a:off x="1309167" y="2072640"/>
          <a:ext cx="1759712" cy="1759712"/>
        </a:xfrm>
        <a:prstGeom prst="pieWedge">
          <a:avLst/>
        </a:prstGeom>
        <a:solidFill>
          <a:srgbClr val="006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altLang="zh-CN" sz="1400" kern="1200" dirty="0">
              <a:solidFill>
                <a:schemeClr val="bg1"/>
              </a:solidFill>
              <a:latin typeface="Comic Sans MS" panose="030F0702030302020204" pitchFamily="66" charset="0"/>
            </a:rPr>
            <a:t>Code Obfuscation Attacks</a:t>
          </a:r>
          <a:endParaRPr lang="zh-CN" altLang="en-US" sz="1400" kern="1200" dirty="0"/>
        </a:p>
      </dsp:txBody>
      <dsp:txXfrm rot="5400000">
        <a:off x="1824575" y="2072640"/>
        <a:ext cx="1244304" cy="1244304"/>
      </dsp:txXfrm>
    </dsp:sp>
    <dsp:sp modelId="{2D0836F9-BD7F-41D0-B5E1-E94DB0F289A1}">
      <dsp:nvSpPr>
        <dsp:cNvPr id="0" name=""/>
        <dsp:cNvSpPr/>
      </dsp:nvSpPr>
      <dsp:spPr>
        <a:xfrm>
          <a:off x="2805735" y="1666240"/>
          <a:ext cx="607568" cy="528320"/>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7CD51B-9CFA-455C-B93E-C5FDA3D6D8C6}">
      <dsp:nvSpPr>
        <dsp:cNvPr id="0" name=""/>
        <dsp:cNvSpPr/>
      </dsp:nvSpPr>
      <dsp:spPr>
        <a:xfrm rot="10800000">
          <a:off x="2805735" y="1869440"/>
          <a:ext cx="607568" cy="528320"/>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CBCEDC-882E-447F-A3EF-3682ED822557}" type="datetimeFigureOut">
              <a:rPr lang="zh-CN" altLang="en-US" smtClean="0"/>
              <a:t>2018/11/22 Thursday</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65C612-EF75-4305-BA94-AF0C50692CF5}" type="slidenum">
              <a:rPr lang="zh-CN" altLang="en-US" smtClean="0"/>
              <a:t>‹#›</a:t>
            </a:fld>
            <a:endParaRPr lang="zh-CN" altLang="en-US"/>
          </a:p>
        </p:txBody>
      </p:sp>
    </p:spTree>
    <p:extLst>
      <p:ext uri="{BB962C8B-B14F-4D97-AF65-F5344CB8AC3E}">
        <p14:creationId xmlns:p14="http://schemas.microsoft.com/office/powerpoint/2010/main" val="1692290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各位老师同学早上好。我是来自哈尔滨工业大学的 王焕然。现在由我来介绍我们的工作。我们的论文题目是基于对象引用胎记图分析的安卓病毒检测方法。</a:t>
            </a:r>
          </a:p>
        </p:txBody>
      </p:sp>
      <p:sp>
        <p:nvSpPr>
          <p:cNvPr id="4" name="灯片编号占位符 3"/>
          <p:cNvSpPr>
            <a:spLocks noGrp="1"/>
          </p:cNvSpPr>
          <p:nvPr>
            <p:ph type="sldNum" sz="quarter" idx="5"/>
          </p:nvPr>
        </p:nvSpPr>
        <p:spPr/>
        <p:txBody>
          <a:bodyPr/>
          <a:lstStyle/>
          <a:p>
            <a:fld id="{F665C612-EF75-4305-BA94-AF0C50692CF5}" type="slidenum">
              <a:rPr lang="zh-CN" altLang="en-US" smtClean="0"/>
              <a:t>1</a:t>
            </a:fld>
            <a:endParaRPr lang="zh-CN" altLang="en-US"/>
          </a:p>
        </p:txBody>
      </p:sp>
    </p:spTree>
    <p:extLst>
      <p:ext uri="{BB962C8B-B14F-4D97-AF65-F5344CB8AC3E}">
        <p14:creationId xmlns:p14="http://schemas.microsoft.com/office/powerpoint/2010/main" val="1210083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这里我先介绍两个概念。</a:t>
            </a:r>
            <a:endParaRPr lang="en-US" altLang="zh-CN" dirty="0"/>
          </a:p>
          <a:p>
            <a:r>
              <a:rPr lang="en-US" altLang="zh-CN" dirty="0"/>
              <a:t>ORG</a:t>
            </a:r>
            <a:r>
              <a:rPr lang="zh-CN" altLang="en-US" dirty="0"/>
              <a:t>是指对象引用图。</a:t>
            </a:r>
            <a:endParaRPr lang="en-US" altLang="zh-CN" dirty="0"/>
          </a:p>
          <a:p>
            <a:r>
              <a:rPr lang="zh-CN" altLang="en-US" dirty="0"/>
              <a:t>本质是个有向图，节点是类，边是类之间的引用关系。</a:t>
            </a:r>
            <a:endParaRPr lang="en-US" altLang="zh-CN" dirty="0"/>
          </a:p>
          <a:p>
            <a:r>
              <a:rPr lang="en-US" altLang="zh-CN" dirty="0"/>
              <a:t>ORGB</a:t>
            </a:r>
            <a:r>
              <a:rPr lang="zh-CN" altLang="en-US" dirty="0"/>
              <a:t>是指对象引用胎记。</a:t>
            </a:r>
            <a:endParaRPr lang="en-US" altLang="zh-CN" dirty="0"/>
          </a:p>
          <a:p>
            <a:r>
              <a:rPr lang="zh-CN" altLang="en-US" dirty="0"/>
              <a:t>本质是</a:t>
            </a:r>
            <a:r>
              <a:rPr lang="en-US" altLang="zh-CN" dirty="0"/>
              <a:t>ORG</a:t>
            </a:r>
            <a:r>
              <a:rPr lang="zh-CN" altLang="en-US" dirty="0"/>
              <a:t>的子图。是某类恶意家族公有的引用特征。</a:t>
            </a:r>
            <a:endParaRPr lang="en-US" altLang="zh-CN" dirty="0"/>
          </a:p>
          <a:p>
            <a:r>
              <a:rPr lang="zh-CN" altLang="en-US" dirty="0"/>
              <a:t>这两个概念都是基于动态特征而描述的。</a:t>
            </a:r>
          </a:p>
        </p:txBody>
      </p:sp>
      <p:sp>
        <p:nvSpPr>
          <p:cNvPr id="4" name="灯片编号占位符 3"/>
          <p:cNvSpPr>
            <a:spLocks noGrp="1"/>
          </p:cNvSpPr>
          <p:nvPr>
            <p:ph type="sldNum" sz="quarter" idx="5"/>
          </p:nvPr>
        </p:nvSpPr>
        <p:spPr/>
        <p:txBody>
          <a:bodyPr/>
          <a:lstStyle/>
          <a:p>
            <a:fld id="{F665C612-EF75-4305-BA94-AF0C50692CF5}" type="slidenum">
              <a:rPr lang="zh-CN" altLang="en-US" smtClean="0"/>
              <a:t>10</a:t>
            </a:fld>
            <a:endParaRPr lang="zh-CN" altLang="en-US"/>
          </a:p>
        </p:txBody>
      </p:sp>
    </p:spTree>
    <p:extLst>
      <p:ext uri="{BB962C8B-B14F-4D97-AF65-F5344CB8AC3E}">
        <p14:creationId xmlns:p14="http://schemas.microsoft.com/office/powerpoint/2010/main" val="1147487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在检测之前，我们建立了特征库。</a:t>
            </a:r>
            <a:endParaRPr lang="en-US" altLang="zh-CN" dirty="0"/>
          </a:p>
          <a:p>
            <a:r>
              <a:rPr lang="zh-CN" altLang="en-US" dirty="0"/>
              <a:t>从右下角我们可以看到，这个库包含静态特征库和动态特征库。</a:t>
            </a:r>
            <a:endParaRPr lang="en-US" altLang="zh-CN" dirty="0"/>
          </a:p>
          <a:p>
            <a:r>
              <a:rPr lang="zh-CN" altLang="en-US" dirty="0"/>
              <a:t>我们首先收集了来自各个家族的大量病毒样本，然后分两条路，其中一条路在它们运行的时候提取出</a:t>
            </a:r>
            <a:r>
              <a:rPr lang="en-US" altLang="zh-CN" dirty="0"/>
              <a:t>ORG</a:t>
            </a:r>
            <a:r>
              <a:rPr lang="zh-CN" altLang="en-US" dirty="0"/>
              <a:t>，并进一步使用使用算法提取出每个家族的最大公共子图，也就是</a:t>
            </a:r>
            <a:r>
              <a:rPr lang="en-US" altLang="zh-CN" dirty="0"/>
              <a:t>ORGB</a:t>
            </a:r>
            <a:r>
              <a:rPr lang="zh-CN" altLang="en-US" dirty="0"/>
              <a:t>。</a:t>
            </a:r>
            <a:endParaRPr lang="en-US" altLang="zh-CN" dirty="0"/>
          </a:p>
          <a:p>
            <a:r>
              <a:rPr lang="zh-CN" altLang="en-US" dirty="0"/>
              <a:t>另一头呢，我们提取出病毒的静态信息，包括权限和系统类。并得到每个家族共有的部分，称之为关键系统类，关键特征。</a:t>
            </a:r>
            <a:endParaRPr lang="en-US" altLang="zh-CN" dirty="0"/>
          </a:p>
          <a:p>
            <a:r>
              <a:rPr lang="zh-CN" altLang="en-US" dirty="0"/>
              <a:t>最终这两部分构成了我们的特征库。</a:t>
            </a:r>
            <a:endParaRPr lang="en-US" altLang="zh-CN" dirty="0"/>
          </a:p>
        </p:txBody>
      </p:sp>
      <p:sp>
        <p:nvSpPr>
          <p:cNvPr id="4" name="灯片编号占位符 3"/>
          <p:cNvSpPr>
            <a:spLocks noGrp="1"/>
          </p:cNvSpPr>
          <p:nvPr>
            <p:ph type="sldNum" sz="quarter" idx="5"/>
          </p:nvPr>
        </p:nvSpPr>
        <p:spPr/>
        <p:txBody>
          <a:bodyPr/>
          <a:lstStyle/>
          <a:p>
            <a:fld id="{F665C612-EF75-4305-BA94-AF0C50692CF5}" type="slidenum">
              <a:rPr lang="zh-CN" altLang="en-US" smtClean="0"/>
              <a:t>11</a:t>
            </a:fld>
            <a:endParaRPr lang="zh-CN" altLang="en-US"/>
          </a:p>
        </p:txBody>
      </p:sp>
    </p:spTree>
    <p:extLst>
      <p:ext uri="{BB962C8B-B14F-4D97-AF65-F5344CB8AC3E}">
        <p14:creationId xmlns:p14="http://schemas.microsoft.com/office/powerpoint/2010/main" val="3364858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这是我们检测的流程。</a:t>
            </a:r>
            <a:endParaRPr lang="en-US" altLang="zh-CN" dirty="0"/>
          </a:p>
          <a:p>
            <a:r>
              <a:rPr lang="zh-CN" altLang="en-US" dirty="0"/>
              <a:t>这个图从左下角开始。</a:t>
            </a:r>
            <a:endParaRPr lang="en-US" altLang="zh-CN" dirty="0"/>
          </a:p>
          <a:p>
            <a:r>
              <a:rPr lang="zh-CN" altLang="en-US" dirty="0"/>
              <a:t>首先，未知应用</a:t>
            </a:r>
            <a:r>
              <a:rPr lang="en-US" altLang="zh-CN" dirty="0"/>
              <a:t>X</a:t>
            </a:r>
            <a:r>
              <a:rPr lang="zh-CN" altLang="en-US" dirty="0"/>
              <a:t>运行在手机上的时候，在堆内存留下了痕迹，我们拿到这些信息，通过</a:t>
            </a:r>
            <a:r>
              <a:rPr lang="en-US" altLang="zh-CN" dirty="0"/>
              <a:t>ORG</a:t>
            </a:r>
            <a:r>
              <a:rPr lang="zh-CN" altLang="en-US" dirty="0"/>
              <a:t>模块提取出它运行时的引用关系。如右上角的图所示。</a:t>
            </a:r>
            <a:endParaRPr lang="en-US" altLang="zh-CN" dirty="0"/>
          </a:p>
          <a:p>
            <a:r>
              <a:rPr lang="zh-CN" altLang="en-US" dirty="0"/>
              <a:t>我们通过家族分类模块提取到它静态信息，并和我们的静态信息库进行匹配，得到</a:t>
            </a:r>
            <a:r>
              <a:rPr lang="en-US" altLang="zh-CN" dirty="0"/>
              <a:t>X</a:t>
            </a:r>
            <a:r>
              <a:rPr lang="zh-CN" altLang="en-US" dirty="0"/>
              <a:t>可能属于的家族列表。</a:t>
            </a:r>
            <a:endParaRPr lang="en-US" altLang="zh-CN" dirty="0"/>
          </a:p>
          <a:p>
            <a:r>
              <a:rPr lang="zh-CN" altLang="en-US" dirty="0"/>
              <a:t>并把两部分信息整合在一起，通过子图同构匹配模块进行匹配。最终返回结果。</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665C612-EF75-4305-BA94-AF0C50692CF5}" type="slidenum">
              <a:rPr lang="zh-CN" altLang="en-US" smtClean="0"/>
              <a:t>12</a:t>
            </a:fld>
            <a:endParaRPr lang="zh-CN" altLang="en-US"/>
          </a:p>
        </p:txBody>
      </p:sp>
    </p:spTree>
    <p:extLst>
      <p:ext uri="{BB962C8B-B14F-4D97-AF65-F5344CB8AC3E}">
        <p14:creationId xmlns:p14="http://schemas.microsoft.com/office/powerpoint/2010/main" val="2390754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接下来我详细说一下每部分的做法。</a:t>
            </a:r>
            <a:endParaRPr lang="en-US" altLang="zh-CN" dirty="0"/>
          </a:p>
          <a:p>
            <a:r>
              <a:rPr lang="zh-CN" altLang="en-US" dirty="0"/>
              <a:t>首先是静态分析部分。</a:t>
            </a:r>
            <a:endParaRPr lang="en-US" altLang="zh-CN" dirty="0"/>
          </a:p>
        </p:txBody>
      </p:sp>
      <p:sp>
        <p:nvSpPr>
          <p:cNvPr id="4" name="灯片编号占位符 3"/>
          <p:cNvSpPr>
            <a:spLocks noGrp="1"/>
          </p:cNvSpPr>
          <p:nvPr>
            <p:ph type="sldNum" sz="quarter" idx="5"/>
          </p:nvPr>
        </p:nvSpPr>
        <p:spPr/>
        <p:txBody>
          <a:bodyPr/>
          <a:lstStyle/>
          <a:p>
            <a:fld id="{F665C612-EF75-4305-BA94-AF0C50692CF5}" type="slidenum">
              <a:rPr lang="zh-CN" altLang="en-US" smtClean="0"/>
              <a:t>13</a:t>
            </a:fld>
            <a:endParaRPr lang="zh-CN" altLang="en-US"/>
          </a:p>
        </p:txBody>
      </p:sp>
    </p:spTree>
    <p:extLst>
      <p:ext uri="{BB962C8B-B14F-4D97-AF65-F5344CB8AC3E}">
        <p14:creationId xmlns:p14="http://schemas.microsoft.com/office/powerpoint/2010/main" val="2711366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为了介绍得更清楚。</a:t>
            </a:r>
            <a:endParaRPr lang="en-US" altLang="zh-CN" dirty="0"/>
          </a:p>
          <a:p>
            <a:r>
              <a:rPr lang="zh-CN" altLang="en-US" dirty="0"/>
              <a:t>我通过一个</a:t>
            </a:r>
            <a:r>
              <a:rPr lang="en-US" altLang="zh-CN" dirty="0"/>
              <a:t>case study </a:t>
            </a:r>
            <a:r>
              <a:rPr lang="zh-CN" altLang="en-US" dirty="0"/>
              <a:t>来介绍。</a:t>
            </a:r>
            <a:endParaRPr lang="en-US" altLang="zh-CN" dirty="0"/>
          </a:p>
          <a:p>
            <a:r>
              <a:rPr lang="zh-CN" altLang="en-US" dirty="0"/>
              <a:t>这是一个来自</a:t>
            </a:r>
            <a:r>
              <a:rPr lang="en-US" altLang="zh-CN" dirty="0" err="1"/>
              <a:t>basebridge</a:t>
            </a:r>
            <a:r>
              <a:rPr lang="zh-CN" altLang="en-US" dirty="0"/>
              <a:t>家族的病毒。</a:t>
            </a:r>
            <a:endParaRPr lang="en-US" altLang="zh-CN" dirty="0"/>
          </a:p>
          <a:p>
            <a:r>
              <a:rPr lang="zh-CN" altLang="en-US" dirty="0"/>
              <a:t>我们将它运行在手机上，可以看到它申请了短信权限。</a:t>
            </a:r>
            <a:endParaRPr lang="en-US" altLang="zh-CN" dirty="0"/>
          </a:p>
          <a:p>
            <a:r>
              <a:rPr lang="zh-CN" altLang="en-US" dirty="0"/>
              <a:t>在安装前，我们提取出了它的静态信息如右图所示。</a:t>
            </a:r>
            <a:endParaRPr lang="en-US" altLang="zh-CN" dirty="0"/>
          </a:p>
        </p:txBody>
      </p:sp>
      <p:sp>
        <p:nvSpPr>
          <p:cNvPr id="4" name="灯片编号占位符 3"/>
          <p:cNvSpPr>
            <a:spLocks noGrp="1"/>
          </p:cNvSpPr>
          <p:nvPr>
            <p:ph type="sldNum" sz="quarter" idx="5"/>
          </p:nvPr>
        </p:nvSpPr>
        <p:spPr/>
        <p:txBody>
          <a:bodyPr/>
          <a:lstStyle/>
          <a:p>
            <a:fld id="{F665C612-EF75-4305-BA94-AF0C50692CF5}" type="slidenum">
              <a:rPr lang="zh-CN" altLang="en-US" smtClean="0"/>
              <a:t>14</a:t>
            </a:fld>
            <a:endParaRPr lang="zh-CN" altLang="en-US"/>
          </a:p>
        </p:txBody>
      </p:sp>
    </p:spTree>
    <p:extLst>
      <p:ext uri="{BB962C8B-B14F-4D97-AF65-F5344CB8AC3E}">
        <p14:creationId xmlns:p14="http://schemas.microsoft.com/office/powerpoint/2010/main" val="979000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屏幕上方是之前所说的静态库的构造过程。</a:t>
            </a:r>
            <a:endParaRPr lang="en-US" altLang="zh-CN" dirty="0"/>
          </a:p>
          <a:p>
            <a:r>
              <a:rPr lang="zh-CN" altLang="en-US" dirty="0"/>
              <a:t>我们提取出各个家族公共系统类和公共权限作为静态库。</a:t>
            </a:r>
            <a:endParaRPr lang="en-US" altLang="zh-CN" dirty="0"/>
          </a:p>
          <a:p>
            <a:r>
              <a:rPr lang="zh-CN" altLang="en-US" dirty="0"/>
              <a:t>然后定义了两个参数：贡献度和区分度。分别表示某个权限在特定家族中出现的频率和在整体家族中的稀有程度。</a:t>
            </a:r>
            <a:endParaRPr lang="en-US" altLang="zh-CN" dirty="0"/>
          </a:p>
          <a:p>
            <a:r>
              <a:rPr lang="zh-CN" altLang="en-US" dirty="0"/>
              <a:t>也就是说贡献度越大，说明该权限是 某类家族的比较有代表性的权限，区分度越大，说明一旦出现该权限，有更大的可能性说明是来自某个类别的。</a:t>
            </a:r>
            <a:endParaRPr lang="en-US" altLang="zh-CN" dirty="0"/>
          </a:p>
          <a:p>
            <a:r>
              <a:rPr lang="zh-CN" altLang="en-US" dirty="0"/>
              <a:t>我们对这个</a:t>
            </a:r>
            <a:r>
              <a:rPr lang="en-US" altLang="zh-CN" dirty="0"/>
              <a:t>apk</a:t>
            </a:r>
            <a:r>
              <a:rPr lang="zh-CN" altLang="en-US" dirty="0"/>
              <a:t>的权限针对不同家族逐个计算贡献度和区分度，并相乘求和。最终我们得到了一个值，我们称之为可能值。用来表示这个</a:t>
            </a:r>
            <a:r>
              <a:rPr lang="en-US" altLang="zh-CN" dirty="0"/>
              <a:t>apk</a:t>
            </a:r>
            <a:r>
              <a:rPr lang="zh-CN" altLang="en-US" dirty="0"/>
              <a:t>属于某个特定类的概率。</a:t>
            </a:r>
            <a:endParaRPr lang="en-US" altLang="zh-CN" dirty="0"/>
          </a:p>
          <a:p>
            <a:r>
              <a:rPr lang="zh-CN" altLang="en-US" dirty="0"/>
              <a:t>通过家族检测模块，我们可以看到这个</a:t>
            </a:r>
            <a:r>
              <a:rPr lang="en-US" altLang="zh-CN" dirty="0"/>
              <a:t>apk</a:t>
            </a:r>
            <a:r>
              <a:rPr lang="zh-CN" altLang="en-US" dirty="0"/>
              <a:t>最可能属于的前五种家族。如右图所示。</a:t>
            </a:r>
            <a:endParaRPr lang="en-US" altLang="zh-CN" dirty="0"/>
          </a:p>
          <a:p>
            <a:r>
              <a:rPr lang="zh-CN" altLang="en-US" dirty="0"/>
              <a:t>这个排行作为静态分析的输出结果。会被用于后文的分析。</a:t>
            </a:r>
          </a:p>
        </p:txBody>
      </p:sp>
      <p:sp>
        <p:nvSpPr>
          <p:cNvPr id="4" name="灯片编号占位符 3"/>
          <p:cNvSpPr>
            <a:spLocks noGrp="1"/>
          </p:cNvSpPr>
          <p:nvPr>
            <p:ph type="sldNum" sz="quarter" idx="5"/>
          </p:nvPr>
        </p:nvSpPr>
        <p:spPr/>
        <p:txBody>
          <a:bodyPr/>
          <a:lstStyle/>
          <a:p>
            <a:fld id="{F665C612-EF75-4305-BA94-AF0C50692CF5}" type="slidenum">
              <a:rPr lang="zh-CN" altLang="en-US" smtClean="0"/>
              <a:t>15</a:t>
            </a:fld>
            <a:endParaRPr lang="zh-CN" altLang="en-US"/>
          </a:p>
        </p:txBody>
      </p:sp>
    </p:spTree>
    <p:extLst>
      <p:ext uri="{BB962C8B-B14F-4D97-AF65-F5344CB8AC3E}">
        <p14:creationId xmlns:p14="http://schemas.microsoft.com/office/powerpoint/2010/main" val="353457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我再来说一下动态分析。</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665C612-EF75-4305-BA94-AF0C50692CF5}" type="slidenum">
              <a:rPr lang="zh-CN" altLang="en-US" smtClean="0"/>
              <a:t>16</a:t>
            </a:fld>
            <a:endParaRPr lang="zh-CN" altLang="en-US"/>
          </a:p>
        </p:txBody>
      </p:sp>
    </p:spTree>
    <p:extLst>
      <p:ext uri="{BB962C8B-B14F-4D97-AF65-F5344CB8AC3E}">
        <p14:creationId xmlns:p14="http://schemas.microsoft.com/office/powerpoint/2010/main" val="22197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动态分析的关键是找准恶意行为运行的时机。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我们通过对每类恶意家族的风格进行研究，总结了每一个家族在下手的时候会出现的一些显著的系统现象，然后当监听到这些现象的时候，我们去提取恶意行为留下的信息。</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665C612-EF75-4305-BA94-AF0C50692CF5}" type="slidenum">
              <a:rPr lang="zh-CN" altLang="en-US" smtClean="0"/>
              <a:t>17</a:t>
            </a:fld>
            <a:endParaRPr lang="zh-CN" altLang="en-US"/>
          </a:p>
        </p:txBody>
      </p:sp>
    </p:spTree>
    <p:extLst>
      <p:ext uri="{BB962C8B-B14F-4D97-AF65-F5344CB8AC3E}">
        <p14:creationId xmlns:p14="http://schemas.microsoft.com/office/powerpoint/2010/main" val="2553550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还是以刚才的例子，我们实现了一个后台监听器，当后台广播出现敏感的变化时，采集动态信息。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我们同时开发了自动化脚本，来识别页面上的控件，进行随机输入，以便更快触发恶意代码。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如右图，我们能看出在恶意行为被触发的时候，系统广播很平静，没有出现什么异常的信息。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当触发后，我们能看到广播中出现了对短信发送的操作，同时开启了网络流量以及安装行为，然后调用了系统对话框关闭行为。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这些广播信息有明显的攻击特征，我们监听到之后开始提取动态信息。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665C612-EF75-4305-BA94-AF0C50692CF5}" type="slidenum">
              <a:rPr lang="zh-CN" altLang="en-US" smtClean="0"/>
              <a:t>18</a:t>
            </a:fld>
            <a:endParaRPr lang="zh-CN" altLang="en-US"/>
          </a:p>
        </p:txBody>
      </p:sp>
    </p:spTree>
    <p:extLst>
      <p:ext uri="{BB962C8B-B14F-4D97-AF65-F5344CB8AC3E}">
        <p14:creationId xmlns:p14="http://schemas.microsoft.com/office/powerpoint/2010/main" val="2133380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就这样，我们通过</a:t>
            </a:r>
            <a:r>
              <a:rPr lang="en-US" altLang="zh-CN" dirty="0"/>
              <a:t>ORG</a:t>
            </a:r>
            <a:r>
              <a:rPr lang="zh-CN" altLang="en-US" dirty="0"/>
              <a:t>提取模块提取到了该软件的对象引用图。</a:t>
            </a:r>
            <a:endParaRPr lang="en-US" altLang="zh-CN" dirty="0"/>
          </a:p>
          <a:p>
            <a:r>
              <a:rPr lang="zh-CN" altLang="en-US" dirty="0"/>
              <a:t>如右图所示。</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665C612-EF75-4305-BA94-AF0C50692CF5}" type="slidenum">
              <a:rPr lang="zh-CN" altLang="en-US" smtClean="0"/>
              <a:t>19</a:t>
            </a:fld>
            <a:endParaRPr lang="zh-CN" altLang="en-US"/>
          </a:p>
        </p:txBody>
      </p:sp>
    </p:spTree>
    <p:extLst>
      <p:ext uri="{BB962C8B-B14F-4D97-AF65-F5344CB8AC3E}">
        <p14:creationId xmlns:p14="http://schemas.microsoft.com/office/powerpoint/2010/main" val="2129822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先简单介绍一下我的两位导师，这篇文章是我们共同完成的。张伟哲教授是哈工大的知名博导，参与了很多国家重点项目，现已经在国内外各大期刊会议上发表优秀论文</a:t>
            </a:r>
            <a:r>
              <a:rPr lang="en-US" altLang="zh-CN" dirty="0"/>
              <a:t>120</a:t>
            </a:r>
            <a:r>
              <a:rPr lang="zh-CN" altLang="en-US" dirty="0"/>
              <a:t>余篇。</a:t>
            </a:r>
            <a:endParaRPr lang="en-US" altLang="zh-CN" dirty="0"/>
          </a:p>
          <a:p>
            <a:r>
              <a:rPr lang="zh-CN" altLang="en-US" dirty="0"/>
              <a:t>今天参加了一个重点项目研发答辩，需要中午才能过来。</a:t>
            </a:r>
          </a:p>
        </p:txBody>
      </p:sp>
      <p:sp>
        <p:nvSpPr>
          <p:cNvPr id="4" name="灯片编号占位符 3"/>
          <p:cNvSpPr>
            <a:spLocks noGrp="1"/>
          </p:cNvSpPr>
          <p:nvPr>
            <p:ph type="sldNum" sz="quarter" idx="5"/>
          </p:nvPr>
        </p:nvSpPr>
        <p:spPr/>
        <p:txBody>
          <a:bodyPr/>
          <a:lstStyle/>
          <a:p>
            <a:fld id="{F665C612-EF75-4305-BA94-AF0C50692CF5}" type="slidenum">
              <a:rPr lang="zh-CN" altLang="en-US" smtClean="0"/>
              <a:t>2</a:t>
            </a:fld>
            <a:endParaRPr lang="zh-CN" altLang="en-US"/>
          </a:p>
        </p:txBody>
      </p:sp>
    </p:spTree>
    <p:extLst>
      <p:ext uri="{BB962C8B-B14F-4D97-AF65-F5344CB8AC3E}">
        <p14:creationId xmlns:p14="http://schemas.microsoft.com/office/powerpoint/2010/main" val="94269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我们利用之前的静态分析得到的那个可能性列表，对其中最有可能的家族，按顺序调用子图同构匹配算法，</a:t>
            </a:r>
            <a:endParaRPr lang="en-US" altLang="zh-CN" dirty="0"/>
          </a:p>
          <a:p>
            <a:r>
              <a:rPr lang="zh-CN" altLang="en-US" dirty="0"/>
              <a:t>匹配这些家族的胎记和该软件的</a:t>
            </a:r>
            <a:r>
              <a:rPr lang="en-US" altLang="zh-CN" dirty="0"/>
              <a:t>org</a:t>
            </a:r>
            <a:r>
              <a:rPr lang="zh-CN" altLang="en-US" dirty="0"/>
              <a:t>图。</a:t>
            </a:r>
            <a:endParaRPr lang="en-US" altLang="zh-CN" dirty="0"/>
          </a:p>
          <a:p>
            <a:r>
              <a:rPr lang="zh-CN" altLang="en-US" dirty="0"/>
              <a:t>最终发现只有第一个家族匹配成功。</a:t>
            </a:r>
            <a:endParaRPr lang="en-US" altLang="zh-CN" dirty="0"/>
          </a:p>
          <a:p>
            <a:r>
              <a:rPr lang="zh-CN" altLang="en-US" dirty="0"/>
              <a:t>最终得到结论，该软件属于</a:t>
            </a:r>
            <a:r>
              <a:rPr lang="en-US" altLang="zh-CN" dirty="0" err="1"/>
              <a:t>basebridge</a:t>
            </a:r>
            <a:r>
              <a:rPr lang="zh-CN" altLang="en-US" dirty="0"/>
              <a:t>家族。</a:t>
            </a:r>
          </a:p>
        </p:txBody>
      </p:sp>
      <p:sp>
        <p:nvSpPr>
          <p:cNvPr id="4" name="灯片编号占位符 3"/>
          <p:cNvSpPr>
            <a:spLocks noGrp="1"/>
          </p:cNvSpPr>
          <p:nvPr>
            <p:ph type="sldNum" sz="quarter" idx="5"/>
          </p:nvPr>
        </p:nvSpPr>
        <p:spPr/>
        <p:txBody>
          <a:bodyPr/>
          <a:lstStyle/>
          <a:p>
            <a:fld id="{F665C612-EF75-4305-BA94-AF0C50692CF5}" type="slidenum">
              <a:rPr lang="zh-CN" altLang="en-US" smtClean="0"/>
              <a:t>20</a:t>
            </a:fld>
            <a:endParaRPr lang="zh-CN" altLang="en-US"/>
          </a:p>
        </p:txBody>
      </p:sp>
    </p:spTree>
    <p:extLst>
      <p:ext uri="{BB962C8B-B14F-4D97-AF65-F5344CB8AC3E}">
        <p14:creationId xmlns:p14="http://schemas.microsoft.com/office/powerpoint/2010/main" val="3625690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我简单介绍一下我们完成的算法。</a:t>
            </a:r>
            <a:endParaRPr lang="en-US" altLang="zh-CN" dirty="0"/>
          </a:p>
          <a:p>
            <a:r>
              <a:rPr lang="zh-CN" altLang="en-US" dirty="0"/>
              <a:t>首先它是基于</a:t>
            </a:r>
            <a:r>
              <a:rPr lang="en-US" altLang="zh-CN" dirty="0"/>
              <a:t>VF2</a:t>
            </a:r>
            <a:r>
              <a:rPr lang="zh-CN" altLang="en-US" dirty="0"/>
              <a:t>子图匹配算法。</a:t>
            </a:r>
            <a:endParaRPr lang="en-US" altLang="zh-CN" dirty="0"/>
          </a:p>
          <a:p>
            <a:r>
              <a:rPr lang="zh-CN" altLang="en-US" dirty="0"/>
              <a:t>我们针对安卓的一些特性进行了一系列优化。</a:t>
            </a:r>
            <a:endParaRPr lang="en-US" altLang="zh-CN" dirty="0"/>
          </a:p>
          <a:p>
            <a:r>
              <a:rPr lang="zh-CN" altLang="en-US" dirty="0"/>
              <a:t>通过语义进行剪枝，通过对候选集的排序从而减少匹配次数，</a:t>
            </a:r>
            <a:endParaRPr lang="en-US" altLang="zh-CN" dirty="0"/>
          </a:p>
          <a:p>
            <a:r>
              <a:rPr lang="zh-CN" altLang="en-US" dirty="0"/>
              <a:t>然后提出了一个参数，对不同家族的匹配精准度进行了一个模糊化调整，从而消除了噪音点的影响。</a:t>
            </a:r>
            <a:endParaRPr lang="en-US" altLang="zh-CN" dirty="0"/>
          </a:p>
        </p:txBody>
      </p:sp>
      <p:sp>
        <p:nvSpPr>
          <p:cNvPr id="4" name="灯片编号占位符 3"/>
          <p:cNvSpPr>
            <a:spLocks noGrp="1"/>
          </p:cNvSpPr>
          <p:nvPr>
            <p:ph type="sldNum" sz="quarter" idx="5"/>
          </p:nvPr>
        </p:nvSpPr>
        <p:spPr/>
        <p:txBody>
          <a:bodyPr/>
          <a:lstStyle/>
          <a:p>
            <a:fld id="{F665C612-EF75-4305-BA94-AF0C50692CF5}" type="slidenum">
              <a:rPr lang="zh-CN" altLang="en-US" smtClean="0"/>
              <a:t>21</a:t>
            </a:fld>
            <a:endParaRPr lang="zh-CN" altLang="en-US"/>
          </a:p>
        </p:txBody>
      </p:sp>
    </p:spTree>
    <p:extLst>
      <p:ext uri="{BB962C8B-B14F-4D97-AF65-F5344CB8AC3E}">
        <p14:creationId xmlns:p14="http://schemas.microsoft.com/office/powerpoint/2010/main" val="498400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接下来我介绍一下实验部分。</a:t>
            </a:r>
          </a:p>
        </p:txBody>
      </p:sp>
      <p:sp>
        <p:nvSpPr>
          <p:cNvPr id="4" name="灯片编号占位符 3"/>
          <p:cNvSpPr>
            <a:spLocks noGrp="1"/>
          </p:cNvSpPr>
          <p:nvPr>
            <p:ph type="sldNum" sz="quarter" idx="5"/>
          </p:nvPr>
        </p:nvSpPr>
        <p:spPr/>
        <p:txBody>
          <a:bodyPr/>
          <a:lstStyle/>
          <a:p>
            <a:fld id="{F665C612-EF75-4305-BA94-AF0C50692CF5}" type="slidenum">
              <a:rPr lang="zh-CN" altLang="en-US" smtClean="0"/>
              <a:t>22</a:t>
            </a:fld>
            <a:endParaRPr lang="zh-CN" altLang="en-US"/>
          </a:p>
        </p:txBody>
      </p:sp>
    </p:spTree>
    <p:extLst>
      <p:ext uri="{BB962C8B-B14F-4D97-AF65-F5344CB8AC3E}">
        <p14:creationId xmlns:p14="http://schemas.microsoft.com/office/powerpoint/2010/main" val="3999421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我们收集了大量半公开数据集。并对其数据进行筛选。</a:t>
            </a:r>
            <a:endParaRPr lang="en-US" altLang="zh-CN" dirty="0"/>
          </a:p>
          <a:p>
            <a:r>
              <a:rPr lang="zh-CN" altLang="en-US" dirty="0"/>
              <a:t>数据包括三部分。</a:t>
            </a:r>
            <a:endParaRPr lang="en-US" altLang="zh-CN" dirty="0"/>
          </a:p>
          <a:p>
            <a:r>
              <a:rPr lang="zh-CN" altLang="en-US" dirty="0"/>
              <a:t>首先是来自</a:t>
            </a:r>
            <a:r>
              <a:rPr lang="en-US" altLang="zh-CN" dirty="0"/>
              <a:t>Genome</a:t>
            </a:r>
            <a:r>
              <a:rPr lang="zh-CN" altLang="en-US" dirty="0"/>
              <a:t>和</a:t>
            </a:r>
            <a:r>
              <a:rPr lang="en-US" altLang="zh-CN" dirty="0"/>
              <a:t>Contagion</a:t>
            </a:r>
            <a:r>
              <a:rPr lang="zh-CN" altLang="en-US" dirty="0"/>
              <a:t>项目收集的样本，主要来自</a:t>
            </a:r>
            <a:r>
              <a:rPr lang="en-US" altLang="zh-CN" dirty="0"/>
              <a:t>2010</a:t>
            </a:r>
            <a:r>
              <a:rPr lang="zh-CN" altLang="en-US" dirty="0"/>
              <a:t>年到</a:t>
            </a:r>
            <a:r>
              <a:rPr lang="en-US" altLang="zh-CN" dirty="0"/>
              <a:t>2017</a:t>
            </a:r>
            <a:r>
              <a:rPr lang="zh-CN" altLang="en-US" dirty="0"/>
              <a:t>年。这部分数据用于实验</a:t>
            </a:r>
            <a:r>
              <a:rPr lang="en-US" altLang="zh-CN" dirty="0"/>
              <a:t>1</a:t>
            </a:r>
            <a:r>
              <a:rPr lang="zh-CN" altLang="en-US" dirty="0"/>
              <a:t>到实验</a:t>
            </a:r>
            <a:r>
              <a:rPr lang="en-US" altLang="zh-CN" dirty="0"/>
              <a:t>4</a:t>
            </a:r>
            <a:r>
              <a:rPr lang="zh-CN" altLang="en-US" dirty="0"/>
              <a:t>。</a:t>
            </a:r>
            <a:endParaRPr lang="en-US" altLang="zh-CN" dirty="0"/>
          </a:p>
          <a:p>
            <a:r>
              <a:rPr lang="zh-CN" altLang="en-US" dirty="0"/>
              <a:t>第二部分是</a:t>
            </a:r>
            <a:r>
              <a:rPr lang="en-US" altLang="zh-CN" dirty="0"/>
              <a:t>Contagion</a:t>
            </a:r>
            <a:r>
              <a:rPr lang="zh-CN" altLang="en-US" dirty="0"/>
              <a:t>收集的</a:t>
            </a:r>
            <a:r>
              <a:rPr lang="en-US" altLang="zh-CN" dirty="0"/>
              <a:t>2018</a:t>
            </a:r>
            <a:r>
              <a:rPr lang="zh-CN" altLang="en-US" dirty="0"/>
              <a:t>年最新的</a:t>
            </a:r>
            <a:r>
              <a:rPr lang="en-US" altLang="zh-CN" dirty="0"/>
              <a:t>1100</a:t>
            </a:r>
            <a:r>
              <a:rPr lang="zh-CN" altLang="en-US" dirty="0"/>
              <a:t>个样本。用于实验</a:t>
            </a:r>
            <a:r>
              <a:rPr lang="en-US" altLang="zh-CN" dirty="0"/>
              <a:t>5</a:t>
            </a:r>
            <a:r>
              <a:rPr lang="zh-CN" altLang="en-US" dirty="0"/>
              <a:t>。</a:t>
            </a:r>
            <a:endParaRPr lang="en-US" altLang="zh-CN" dirty="0"/>
          </a:p>
          <a:p>
            <a:r>
              <a:rPr lang="zh-CN" altLang="en-US" dirty="0"/>
              <a:t>第三部分是</a:t>
            </a:r>
            <a:r>
              <a:rPr lang="en-US" altLang="zh-CN" dirty="0"/>
              <a:t>1000</a:t>
            </a:r>
            <a:r>
              <a:rPr lang="zh-CN" altLang="en-US" dirty="0"/>
              <a:t>个来自百度手机市场的良性应用。</a:t>
            </a:r>
            <a:endParaRPr lang="en-US" altLang="zh-CN" dirty="0"/>
          </a:p>
          <a:p>
            <a:r>
              <a:rPr lang="zh-CN" altLang="en-US" dirty="0"/>
              <a:t>我们设计了五个实验，分别从静态分类效果角度，算法参数角度，混淆以及变种检测角度，以及检测效率，检测准确度角度进行评估。</a:t>
            </a:r>
            <a:endParaRPr lang="en-US" altLang="zh-CN" dirty="0"/>
          </a:p>
        </p:txBody>
      </p:sp>
      <p:sp>
        <p:nvSpPr>
          <p:cNvPr id="4" name="灯片编号占位符 3"/>
          <p:cNvSpPr>
            <a:spLocks noGrp="1"/>
          </p:cNvSpPr>
          <p:nvPr>
            <p:ph type="sldNum" sz="quarter" idx="5"/>
          </p:nvPr>
        </p:nvSpPr>
        <p:spPr/>
        <p:txBody>
          <a:bodyPr/>
          <a:lstStyle/>
          <a:p>
            <a:fld id="{F665C612-EF75-4305-BA94-AF0C50692CF5}" type="slidenum">
              <a:rPr lang="zh-CN" altLang="en-US" smtClean="0"/>
              <a:t>23</a:t>
            </a:fld>
            <a:endParaRPr lang="zh-CN" altLang="en-US"/>
          </a:p>
        </p:txBody>
      </p:sp>
    </p:spTree>
    <p:extLst>
      <p:ext uri="{BB962C8B-B14F-4D97-AF65-F5344CB8AC3E}">
        <p14:creationId xmlns:p14="http://schemas.microsoft.com/office/powerpoint/2010/main" val="4105372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我们在实验一评估了静态分类的效果。</a:t>
            </a:r>
            <a:endParaRPr lang="en-US" altLang="zh-CN" dirty="0"/>
          </a:p>
          <a:p>
            <a:r>
              <a:rPr lang="zh-CN" altLang="en-US" dirty="0"/>
              <a:t>我们发现对良性和恶意的应用，能排除</a:t>
            </a:r>
            <a:r>
              <a:rPr lang="en-US" altLang="zh-CN" dirty="0"/>
              <a:t>64%</a:t>
            </a:r>
            <a:r>
              <a:rPr lang="zh-CN" altLang="en-US" dirty="0"/>
              <a:t>左右的类别。</a:t>
            </a:r>
            <a:endParaRPr lang="en-US" altLang="zh-CN" dirty="0"/>
          </a:p>
          <a:p>
            <a:r>
              <a:rPr lang="zh-CN" altLang="en-US" dirty="0"/>
              <a:t>我们分别测试了当仅考虑前</a:t>
            </a:r>
            <a:r>
              <a:rPr lang="en-US" altLang="zh-CN" dirty="0"/>
              <a:t>1-5</a:t>
            </a:r>
            <a:r>
              <a:rPr lang="zh-CN" altLang="en-US" dirty="0"/>
              <a:t>可能的家族的准确率，如右上图所示，可以看出，考虑前五种的时候准确率已经很高了。</a:t>
            </a:r>
            <a:endParaRPr lang="en-US" altLang="zh-CN" dirty="0"/>
          </a:p>
          <a:p>
            <a:r>
              <a:rPr lang="zh-CN" altLang="en-US" dirty="0"/>
              <a:t>右下图显示了当我们考虑</a:t>
            </a:r>
            <a:r>
              <a:rPr lang="en-US" altLang="zh-CN" dirty="0"/>
              <a:t>1-5</a:t>
            </a:r>
            <a:r>
              <a:rPr lang="zh-CN" altLang="en-US" dirty="0"/>
              <a:t>种家族时，针对每类家族的正确率。</a:t>
            </a:r>
            <a:endParaRPr lang="en-US" altLang="zh-CN" dirty="0"/>
          </a:p>
          <a:p>
            <a:r>
              <a:rPr lang="zh-CN" altLang="en-US" dirty="0"/>
              <a:t>我们发现大部分情况的正确率达到了</a:t>
            </a:r>
            <a:r>
              <a:rPr lang="en-US" altLang="zh-CN" dirty="0"/>
              <a:t>100%</a:t>
            </a:r>
            <a:r>
              <a:rPr lang="zh-CN" altLang="en-US" dirty="0"/>
              <a:t>。</a:t>
            </a:r>
            <a:endParaRPr lang="en-US" altLang="zh-CN" dirty="0"/>
          </a:p>
          <a:p>
            <a:r>
              <a:rPr lang="zh-CN" altLang="en-US" dirty="0"/>
              <a:t>小部分分辨率不高，可能是使用了混淆，或者是权限滥用导致的权限特征不明显。</a:t>
            </a:r>
            <a:endParaRPr lang="en-US" altLang="zh-CN" dirty="0"/>
          </a:p>
        </p:txBody>
      </p:sp>
      <p:sp>
        <p:nvSpPr>
          <p:cNvPr id="4" name="灯片编号占位符 3"/>
          <p:cNvSpPr>
            <a:spLocks noGrp="1"/>
          </p:cNvSpPr>
          <p:nvPr>
            <p:ph type="sldNum" sz="quarter" idx="5"/>
          </p:nvPr>
        </p:nvSpPr>
        <p:spPr/>
        <p:txBody>
          <a:bodyPr/>
          <a:lstStyle/>
          <a:p>
            <a:fld id="{F665C612-EF75-4305-BA94-AF0C50692CF5}" type="slidenum">
              <a:rPr lang="zh-CN" altLang="en-US" smtClean="0"/>
              <a:t>24</a:t>
            </a:fld>
            <a:endParaRPr lang="zh-CN" altLang="en-US"/>
          </a:p>
        </p:txBody>
      </p:sp>
    </p:spTree>
    <p:extLst>
      <p:ext uri="{BB962C8B-B14F-4D97-AF65-F5344CB8AC3E}">
        <p14:creationId xmlns:p14="http://schemas.microsoft.com/office/powerpoint/2010/main" val="2360491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实验二我们测试了算法中的匹配参数。</a:t>
            </a:r>
            <a:endParaRPr lang="en-US" altLang="zh-CN" dirty="0"/>
          </a:p>
          <a:p>
            <a:r>
              <a:rPr lang="zh-CN" altLang="en-US" dirty="0"/>
              <a:t>这个参数用于表示当百分之多少个节点匹配成功，我们就认为匹配成功。</a:t>
            </a:r>
            <a:endParaRPr lang="en-US" altLang="zh-CN" dirty="0"/>
          </a:p>
          <a:p>
            <a:r>
              <a:rPr lang="zh-CN" altLang="en-US" dirty="0"/>
              <a:t>通过我们研究发现，当图的规模比较大的时候，越小的参数带来更好的结果。对于小图，则反之。</a:t>
            </a:r>
            <a:endParaRPr lang="en-US" altLang="zh-CN" dirty="0"/>
          </a:p>
          <a:p>
            <a:r>
              <a:rPr lang="zh-CN" altLang="en-US" dirty="0"/>
              <a:t>主要的原因可能是当节点增多，噪音点会更多，当匹配上</a:t>
            </a:r>
            <a:r>
              <a:rPr lang="en-US" altLang="zh-CN" dirty="0"/>
              <a:t>80%</a:t>
            </a:r>
            <a:r>
              <a:rPr lang="zh-CN" altLang="en-US" dirty="0"/>
              <a:t>的点时，该软件属于该家族的概率很大，继续匹配会付出更多的时间。</a:t>
            </a:r>
            <a:endParaRPr lang="en-US" altLang="zh-CN" dirty="0"/>
          </a:p>
          <a:p>
            <a:r>
              <a:rPr lang="zh-CN" altLang="en-US" dirty="0"/>
              <a:t>通过观察，当参数达到</a:t>
            </a:r>
            <a:r>
              <a:rPr lang="en-US" altLang="zh-CN" dirty="0"/>
              <a:t>0.87</a:t>
            </a:r>
            <a:r>
              <a:rPr lang="zh-CN" altLang="en-US" dirty="0"/>
              <a:t>时，能达到一个良好的误报率和漏报率。</a:t>
            </a:r>
            <a:endParaRPr lang="en-US" altLang="zh-CN" dirty="0"/>
          </a:p>
        </p:txBody>
      </p:sp>
      <p:sp>
        <p:nvSpPr>
          <p:cNvPr id="4" name="灯片编号占位符 3"/>
          <p:cNvSpPr>
            <a:spLocks noGrp="1"/>
          </p:cNvSpPr>
          <p:nvPr>
            <p:ph type="sldNum" sz="quarter" idx="5"/>
          </p:nvPr>
        </p:nvSpPr>
        <p:spPr/>
        <p:txBody>
          <a:bodyPr/>
          <a:lstStyle/>
          <a:p>
            <a:fld id="{F665C612-EF75-4305-BA94-AF0C50692CF5}" type="slidenum">
              <a:rPr lang="zh-CN" altLang="en-US" smtClean="0"/>
              <a:t>25</a:t>
            </a:fld>
            <a:endParaRPr lang="zh-CN" altLang="en-US"/>
          </a:p>
        </p:txBody>
      </p:sp>
    </p:spTree>
    <p:extLst>
      <p:ext uri="{BB962C8B-B14F-4D97-AF65-F5344CB8AC3E}">
        <p14:creationId xmlns:p14="http://schemas.microsoft.com/office/powerpoint/2010/main" val="2037023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实验三我们测试了代码混淆和变种病毒的情况。</a:t>
            </a:r>
            <a:endParaRPr lang="en-US" altLang="zh-CN" dirty="0"/>
          </a:p>
          <a:p>
            <a:r>
              <a:rPr lang="zh-CN" altLang="en-US" dirty="0"/>
              <a:t>由于我们在匹配过程中是动静结合的。所以混淆和变种并不会影响我们进行的图匹配。我们发现我们的方法能完全应对这两种情况。</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665C612-EF75-4305-BA94-AF0C50692CF5}" type="slidenum">
              <a:rPr lang="zh-CN" altLang="en-US" smtClean="0"/>
              <a:t>26</a:t>
            </a:fld>
            <a:endParaRPr lang="zh-CN" altLang="en-US"/>
          </a:p>
        </p:txBody>
      </p:sp>
    </p:spTree>
    <p:extLst>
      <p:ext uri="{BB962C8B-B14F-4D97-AF65-F5344CB8AC3E}">
        <p14:creationId xmlns:p14="http://schemas.microsoft.com/office/powerpoint/2010/main" val="1930919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在实验</a:t>
            </a:r>
            <a:r>
              <a:rPr lang="en-US" altLang="zh-CN" dirty="0"/>
              <a:t>4</a:t>
            </a:r>
            <a:r>
              <a:rPr lang="zh-CN" altLang="en-US" dirty="0"/>
              <a:t>中，我们测试了方法的效率。</a:t>
            </a:r>
            <a:endParaRPr lang="en-US" altLang="zh-CN" dirty="0"/>
          </a:p>
          <a:p>
            <a:r>
              <a:rPr lang="zh-CN" altLang="en-US" dirty="0"/>
              <a:t>由于采用了图匹配，面对规模较大的图时，最长的检测时间达到了</a:t>
            </a:r>
            <a:r>
              <a:rPr lang="en-US" altLang="zh-CN" dirty="0"/>
              <a:t>30</a:t>
            </a:r>
            <a:r>
              <a:rPr lang="zh-CN" altLang="en-US" dirty="0"/>
              <a:t>秒。</a:t>
            </a:r>
            <a:endParaRPr lang="en-US" altLang="zh-CN" dirty="0"/>
          </a:p>
          <a:p>
            <a:r>
              <a:rPr lang="zh-CN" altLang="en-US" dirty="0"/>
              <a:t>但是也有很多情况都在</a:t>
            </a:r>
            <a:r>
              <a:rPr lang="en-US" altLang="zh-CN" dirty="0"/>
              <a:t>1</a:t>
            </a:r>
            <a:r>
              <a:rPr lang="zh-CN" altLang="en-US" dirty="0"/>
              <a:t>秒以内。</a:t>
            </a:r>
            <a:endParaRPr lang="en-US" altLang="zh-CN" dirty="0"/>
          </a:p>
          <a:p>
            <a:r>
              <a:rPr lang="zh-CN" altLang="en-US" dirty="0"/>
              <a:t>平均检测时间是</a:t>
            </a:r>
            <a:r>
              <a:rPr lang="en-US" altLang="zh-CN" dirty="0"/>
              <a:t>5</a:t>
            </a:r>
            <a:r>
              <a:rPr lang="zh-CN" altLang="en-US" dirty="0"/>
              <a:t>秒。</a:t>
            </a:r>
            <a:endParaRPr lang="en-US" altLang="zh-CN" dirty="0"/>
          </a:p>
          <a:p>
            <a:r>
              <a:rPr lang="zh-CN" altLang="en-US" dirty="0"/>
              <a:t>经过统计，发现在</a:t>
            </a:r>
            <a:r>
              <a:rPr lang="en-US" altLang="zh-CN" dirty="0"/>
              <a:t>1</a:t>
            </a:r>
            <a:r>
              <a:rPr lang="zh-CN" altLang="en-US" dirty="0"/>
              <a:t>秒以内的大部分都是病毒。检测时间长的大部分都是良性的。</a:t>
            </a:r>
          </a:p>
        </p:txBody>
      </p:sp>
      <p:sp>
        <p:nvSpPr>
          <p:cNvPr id="4" name="灯片编号占位符 3"/>
          <p:cNvSpPr>
            <a:spLocks noGrp="1"/>
          </p:cNvSpPr>
          <p:nvPr>
            <p:ph type="sldNum" sz="quarter" idx="5"/>
          </p:nvPr>
        </p:nvSpPr>
        <p:spPr/>
        <p:txBody>
          <a:bodyPr/>
          <a:lstStyle/>
          <a:p>
            <a:fld id="{F665C612-EF75-4305-BA94-AF0C50692CF5}" type="slidenum">
              <a:rPr lang="zh-CN" altLang="en-US" smtClean="0"/>
              <a:t>27</a:t>
            </a:fld>
            <a:endParaRPr lang="zh-CN" altLang="en-US"/>
          </a:p>
        </p:txBody>
      </p:sp>
    </p:spTree>
    <p:extLst>
      <p:ext uri="{BB962C8B-B14F-4D97-AF65-F5344CB8AC3E}">
        <p14:creationId xmlns:p14="http://schemas.microsoft.com/office/powerpoint/2010/main" val="1564393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我们在第五个实验中把著名安全引擎</a:t>
            </a:r>
            <a:r>
              <a:rPr lang="en-US" altLang="zh-CN" dirty="0" err="1"/>
              <a:t>mcafee</a:t>
            </a:r>
            <a:r>
              <a:rPr lang="zh-CN" altLang="en-US" dirty="0"/>
              <a:t>和我们的</a:t>
            </a:r>
            <a:r>
              <a:rPr lang="en-US" altLang="zh-CN" dirty="0" err="1"/>
              <a:t>damba</a:t>
            </a:r>
            <a:r>
              <a:rPr lang="zh-CN" altLang="en-US" dirty="0"/>
              <a:t>进行比较。</a:t>
            </a:r>
            <a:endParaRPr lang="en-US" altLang="zh-CN" dirty="0"/>
          </a:p>
          <a:p>
            <a:r>
              <a:rPr lang="zh-CN" altLang="en-US" dirty="0"/>
              <a:t>为了实验具有说服力。本实验中我们采用</a:t>
            </a:r>
            <a:r>
              <a:rPr lang="en-US" altLang="zh-CN" dirty="0"/>
              <a:t>2018</a:t>
            </a:r>
            <a:r>
              <a:rPr lang="zh-CN" altLang="en-US" dirty="0"/>
              <a:t>年的最新的样本。</a:t>
            </a:r>
            <a:endParaRPr lang="en-US" altLang="zh-CN" dirty="0"/>
          </a:p>
          <a:p>
            <a:r>
              <a:rPr lang="zh-CN" altLang="en-US" dirty="0"/>
              <a:t>发现准确性高于</a:t>
            </a:r>
            <a:r>
              <a:rPr lang="en-US" altLang="zh-CN" dirty="0" err="1"/>
              <a:t>mcafee</a:t>
            </a:r>
            <a:r>
              <a:rPr lang="en-US" altLang="zh-CN" dirty="0"/>
              <a:t> 3</a:t>
            </a:r>
            <a:r>
              <a:rPr lang="zh-CN" altLang="en-US" dirty="0"/>
              <a:t>个百分点。</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665C612-EF75-4305-BA94-AF0C50692CF5}" type="slidenum">
              <a:rPr lang="zh-CN" altLang="en-US" smtClean="0"/>
              <a:t>28</a:t>
            </a:fld>
            <a:endParaRPr lang="zh-CN" altLang="en-US"/>
          </a:p>
        </p:txBody>
      </p:sp>
    </p:spTree>
    <p:extLst>
      <p:ext uri="{BB962C8B-B14F-4D97-AF65-F5344CB8AC3E}">
        <p14:creationId xmlns:p14="http://schemas.microsoft.com/office/powerpoint/2010/main" val="21618717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我们未来的工作主要是想把更多特征加进来分析。并且考虑使用一些自学习算法来面对完全未知的攻击检测。</a:t>
            </a:r>
            <a:endParaRPr lang="en-US" altLang="zh-CN" dirty="0"/>
          </a:p>
          <a:p>
            <a:r>
              <a:rPr lang="zh-CN" altLang="en-US" dirty="0"/>
              <a:t>我们也会把并行的思路纳入考虑，来提高检测效率。</a:t>
            </a:r>
          </a:p>
        </p:txBody>
      </p:sp>
      <p:sp>
        <p:nvSpPr>
          <p:cNvPr id="4" name="灯片编号占位符 3"/>
          <p:cNvSpPr>
            <a:spLocks noGrp="1"/>
          </p:cNvSpPr>
          <p:nvPr>
            <p:ph type="sldNum" sz="quarter" idx="5"/>
          </p:nvPr>
        </p:nvSpPr>
        <p:spPr/>
        <p:txBody>
          <a:bodyPr/>
          <a:lstStyle/>
          <a:p>
            <a:fld id="{F665C612-EF75-4305-BA94-AF0C50692CF5}" type="slidenum">
              <a:rPr lang="zh-CN" altLang="en-US" smtClean="0"/>
              <a:t>29</a:t>
            </a:fld>
            <a:endParaRPr lang="zh-CN" altLang="en-US"/>
          </a:p>
        </p:txBody>
      </p:sp>
    </p:spTree>
    <p:extLst>
      <p:ext uri="{BB962C8B-B14F-4D97-AF65-F5344CB8AC3E}">
        <p14:creationId xmlns:p14="http://schemas.microsoft.com/office/powerpoint/2010/main" val="1869784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刘鹏教授来自宾夕法尼亚州立大学，是该学校网络安全实验室和隐私信息中心的创始人。这篇文章也是在他的帮助指导下完成的。</a:t>
            </a:r>
          </a:p>
        </p:txBody>
      </p:sp>
      <p:sp>
        <p:nvSpPr>
          <p:cNvPr id="4" name="灯片编号占位符 3"/>
          <p:cNvSpPr>
            <a:spLocks noGrp="1"/>
          </p:cNvSpPr>
          <p:nvPr>
            <p:ph type="sldNum" sz="quarter" idx="5"/>
          </p:nvPr>
        </p:nvSpPr>
        <p:spPr/>
        <p:txBody>
          <a:bodyPr/>
          <a:lstStyle/>
          <a:p>
            <a:fld id="{F665C612-EF75-4305-BA94-AF0C50692CF5}" type="slidenum">
              <a:rPr lang="zh-CN" altLang="en-US" smtClean="0"/>
              <a:t>3</a:t>
            </a:fld>
            <a:endParaRPr lang="zh-CN" altLang="en-US"/>
          </a:p>
        </p:txBody>
      </p:sp>
    </p:spTree>
    <p:extLst>
      <p:ext uri="{BB962C8B-B14F-4D97-AF65-F5344CB8AC3E}">
        <p14:creationId xmlns:p14="http://schemas.microsoft.com/office/powerpoint/2010/main" val="2088220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这是我们调研的三方面的相关工作。</a:t>
            </a:r>
            <a:endParaRPr lang="en-US" altLang="zh-CN" dirty="0"/>
          </a:p>
          <a:p>
            <a:r>
              <a:rPr lang="zh-CN" altLang="en-US" dirty="0"/>
              <a:t>包括子图匹配的，对象引用分析的，以及安卓恶意行为检测的。</a:t>
            </a:r>
            <a:endParaRPr lang="en-US" altLang="zh-CN" dirty="0"/>
          </a:p>
          <a:p>
            <a:r>
              <a:rPr lang="zh-CN" altLang="en-US" dirty="0"/>
              <a:t>时间关系这部分就不详细说了。</a:t>
            </a:r>
          </a:p>
        </p:txBody>
      </p:sp>
      <p:sp>
        <p:nvSpPr>
          <p:cNvPr id="4" name="灯片编号占位符 3"/>
          <p:cNvSpPr>
            <a:spLocks noGrp="1"/>
          </p:cNvSpPr>
          <p:nvPr>
            <p:ph type="sldNum" sz="quarter" idx="5"/>
          </p:nvPr>
        </p:nvSpPr>
        <p:spPr/>
        <p:txBody>
          <a:bodyPr/>
          <a:lstStyle/>
          <a:p>
            <a:fld id="{F665C612-EF75-4305-BA94-AF0C50692CF5}" type="slidenum">
              <a:rPr lang="zh-CN" altLang="en-US" smtClean="0"/>
              <a:t>31</a:t>
            </a:fld>
            <a:endParaRPr lang="zh-CN" altLang="en-US"/>
          </a:p>
        </p:txBody>
      </p:sp>
    </p:spTree>
    <p:extLst>
      <p:ext uri="{BB962C8B-B14F-4D97-AF65-F5344CB8AC3E}">
        <p14:creationId xmlns:p14="http://schemas.microsoft.com/office/powerpoint/2010/main" val="680817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这是我们的贡献。</a:t>
            </a:r>
            <a:endParaRPr lang="en-US" altLang="zh-CN" dirty="0"/>
          </a:p>
          <a:p>
            <a:r>
              <a:rPr lang="zh-CN" altLang="en-US" dirty="0"/>
              <a:t>前文都提到了，这里也不详细说了。</a:t>
            </a:r>
          </a:p>
        </p:txBody>
      </p:sp>
      <p:sp>
        <p:nvSpPr>
          <p:cNvPr id="4" name="灯片编号占位符 3"/>
          <p:cNvSpPr>
            <a:spLocks noGrp="1"/>
          </p:cNvSpPr>
          <p:nvPr>
            <p:ph type="sldNum" sz="quarter" idx="5"/>
          </p:nvPr>
        </p:nvSpPr>
        <p:spPr/>
        <p:txBody>
          <a:bodyPr/>
          <a:lstStyle/>
          <a:p>
            <a:fld id="{F665C612-EF75-4305-BA94-AF0C50692CF5}" type="slidenum">
              <a:rPr lang="zh-CN" altLang="en-US" smtClean="0"/>
              <a:t>32</a:t>
            </a:fld>
            <a:endParaRPr lang="zh-CN" altLang="en-US"/>
          </a:p>
        </p:txBody>
      </p:sp>
    </p:spTree>
    <p:extLst>
      <p:ext uri="{BB962C8B-B14F-4D97-AF65-F5344CB8AC3E}">
        <p14:creationId xmlns:p14="http://schemas.microsoft.com/office/powerpoint/2010/main" val="23596136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有三位审稿人对我们的论文提出了很宝贵的意见，我已经全部在论文中有详细的改进，今天时间原因，我接下来只能简单地说一下对每一个问题的回复。</a:t>
            </a:r>
          </a:p>
        </p:txBody>
      </p:sp>
      <p:sp>
        <p:nvSpPr>
          <p:cNvPr id="4" name="灯片编号占位符 3"/>
          <p:cNvSpPr>
            <a:spLocks noGrp="1"/>
          </p:cNvSpPr>
          <p:nvPr>
            <p:ph type="sldNum" sz="quarter" idx="5"/>
          </p:nvPr>
        </p:nvSpPr>
        <p:spPr/>
        <p:txBody>
          <a:bodyPr/>
          <a:lstStyle/>
          <a:p>
            <a:fld id="{F665C612-EF75-4305-BA94-AF0C50692CF5}" type="slidenum">
              <a:rPr lang="zh-CN" altLang="en-US" smtClean="0"/>
              <a:t>33</a:t>
            </a:fld>
            <a:endParaRPr lang="zh-CN" altLang="en-US"/>
          </a:p>
        </p:txBody>
      </p:sp>
    </p:spTree>
    <p:extLst>
      <p:ext uri="{BB962C8B-B14F-4D97-AF65-F5344CB8AC3E}">
        <p14:creationId xmlns:p14="http://schemas.microsoft.com/office/powerpoint/2010/main" val="164975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第一位审稿人，主要是担心我是否能有效在恶意行为进行时完成提取。</a:t>
            </a:r>
            <a:endParaRPr lang="en-US" altLang="zh-CN" dirty="0"/>
          </a:p>
          <a:p>
            <a:r>
              <a:rPr lang="zh-CN" altLang="en-US" dirty="0"/>
              <a:t>这个问题很有价值，我们的解决办法是采取动静结合的方法。首先通过静态分析剔除掉很多不可能的家族，来降低对动态分析的依赖。然后分析了各个家族在行凶的时候的一些特征现象。</a:t>
            </a:r>
            <a:endParaRPr lang="en-US" altLang="zh-CN" dirty="0"/>
          </a:p>
          <a:p>
            <a:r>
              <a:rPr lang="zh-CN" altLang="en-US" dirty="0"/>
              <a:t>我们针对这些现象进行捕捉，效果还不错。</a:t>
            </a:r>
          </a:p>
        </p:txBody>
      </p:sp>
      <p:sp>
        <p:nvSpPr>
          <p:cNvPr id="4" name="灯片编号占位符 3"/>
          <p:cNvSpPr>
            <a:spLocks noGrp="1"/>
          </p:cNvSpPr>
          <p:nvPr>
            <p:ph type="sldNum" sz="quarter" idx="5"/>
          </p:nvPr>
        </p:nvSpPr>
        <p:spPr/>
        <p:txBody>
          <a:bodyPr/>
          <a:lstStyle/>
          <a:p>
            <a:fld id="{F665C612-EF75-4305-BA94-AF0C50692CF5}" type="slidenum">
              <a:rPr lang="zh-CN" altLang="en-US" smtClean="0"/>
              <a:t>34</a:t>
            </a:fld>
            <a:endParaRPr lang="zh-CN" altLang="en-US"/>
          </a:p>
        </p:txBody>
      </p:sp>
    </p:spTree>
    <p:extLst>
      <p:ext uri="{BB962C8B-B14F-4D97-AF65-F5344CB8AC3E}">
        <p14:creationId xmlns:p14="http://schemas.microsoft.com/office/powerpoint/2010/main" val="29546371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第二个建议是，我们面对新型病毒的情况。</a:t>
            </a:r>
            <a:endParaRPr lang="en-US" altLang="zh-CN" dirty="0"/>
          </a:p>
          <a:p>
            <a:r>
              <a:rPr lang="zh-CN" altLang="en-US" dirty="0"/>
              <a:t>新病毒包括了两类，一类是变种，一类是完全新的。</a:t>
            </a:r>
            <a:endParaRPr lang="en-US" altLang="zh-CN" dirty="0"/>
          </a:p>
          <a:p>
            <a:r>
              <a:rPr lang="zh-CN" altLang="en-US" dirty="0"/>
              <a:t>对于变种，他的核心部分依旧没变，所以我们能有效检测。</a:t>
            </a:r>
            <a:endParaRPr lang="en-US" altLang="zh-CN" dirty="0"/>
          </a:p>
          <a:p>
            <a:r>
              <a:rPr lang="zh-CN" altLang="en-US" dirty="0"/>
              <a:t>对于全新病毒，我们打算在未来工作中加入自学习算法来提高检测率。</a:t>
            </a:r>
          </a:p>
        </p:txBody>
      </p:sp>
      <p:sp>
        <p:nvSpPr>
          <p:cNvPr id="4" name="灯片编号占位符 3"/>
          <p:cNvSpPr>
            <a:spLocks noGrp="1"/>
          </p:cNvSpPr>
          <p:nvPr>
            <p:ph type="sldNum" sz="quarter" idx="5"/>
          </p:nvPr>
        </p:nvSpPr>
        <p:spPr/>
        <p:txBody>
          <a:bodyPr/>
          <a:lstStyle/>
          <a:p>
            <a:fld id="{F665C612-EF75-4305-BA94-AF0C50692CF5}" type="slidenum">
              <a:rPr lang="zh-CN" altLang="en-US" smtClean="0"/>
              <a:t>35</a:t>
            </a:fld>
            <a:endParaRPr lang="zh-CN" altLang="en-US"/>
          </a:p>
        </p:txBody>
      </p:sp>
    </p:spTree>
    <p:extLst>
      <p:ext uri="{BB962C8B-B14F-4D97-AF65-F5344CB8AC3E}">
        <p14:creationId xmlns:p14="http://schemas.microsoft.com/office/powerpoint/2010/main" val="20458351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第二位审稿人指出我们采用的数据集有点旧，这个确实是个关键问题。</a:t>
            </a:r>
            <a:endParaRPr lang="en-US" altLang="zh-CN" dirty="0"/>
          </a:p>
          <a:p>
            <a:r>
              <a:rPr lang="zh-CN" altLang="en-US" dirty="0"/>
              <a:t>我们之前用的是来自</a:t>
            </a:r>
            <a:r>
              <a:rPr lang="en-US" altLang="zh-CN" dirty="0"/>
              <a:t>2010</a:t>
            </a:r>
            <a:r>
              <a:rPr lang="zh-CN" altLang="en-US" dirty="0"/>
              <a:t>年到</a:t>
            </a:r>
            <a:r>
              <a:rPr lang="en-US" altLang="zh-CN" dirty="0"/>
              <a:t>2017</a:t>
            </a:r>
            <a:r>
              <a:rPr lang="zh-CN" altLang="en-US" dirty="0"/>
              <a:t>年，为的是覆盖更多家族。</a:t>
            </a:r>
            <a:endParaRPr lang="en-US" altLang="zh-CN" dirty="0"/>
          </a:p>
          <a:p>
            <a:r>
              <a:rPr lang="zh-CN" altLang="en-US" dirty="0"/>
              <a:t>我们最近新加了实验五，采取了</a:t>
            </a:r>
            <a:r>
              <a:rPr lang="en-US" altLang="zh-CN" dirty="0"/>
              <a:t>1100</a:t>
            </a:r>
            <a:r>
              <a:rPr lang="zh-CN" altLang="en-US" dirty="0"/>
              <a:t>个</a:t>
            </a:r>
            <a:r>
              <a:rPr lang="en-US" altLang="zh-CN" dirty="0"/>
              <a:t>2018</a:t>
            </a:r>
            <a:r>
              <a:rPr lang="zh-CN" altLang="en-US" dirty="0"/>
              <a:t>年的病毒，验证了有效性。</a:t>
            </a:r>
          </a:p>
        </p:txBody>
      </p:sp>
      <p:sp>
        <p:nvSpPr>
          <p:cNvPr id="4" name="灯片编号占位符 3"/>
          <p:cNvSpPr>
            <a:spLocks noGrp="1"/>
          </p:cNvSpPr>
          <p:nvPr>
            <p:ph type="sldNum" sz="quarter" idx="5"/>
          </p:nvPr>
        </p:nvSpPr>
        <p:spPr/>
        <p:txBody>
          <a:bodyPr/>
          <a:lstStyle/>
          <a:p>
            <a:fld id="{F665C612-EF75-4305-BA94-AF0C50692CF5}" type="slidenum">
              <a:rPr lang="zh-CN" altLang="en-US" smtClean="0"/>
              <a:t>36</a:t>
            </a:fld>
            <a:endParaRPr lang="zh-CN" altLang="en-US"/>
          </a:p>
        </p:txBody>
      </p:sp>
    </p:spTree>
    <p:extLst>
      <p:ext uri="{BB962C8B-B14F-4D97-AF65-F5344CB8AC3E}">
        <p14:creationId xmlns:p14="http://schemas.microsoft.com/office/powerpoint/2010/main" val="17246599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第二个建议是，我们采取了动态检测，如何保证扩展性。</a:t>
            </a:r>
            <a:endParaRPr lang="en-US" altLang="zh-CN" dirty="0"/>
          </a:p>
          <a:p>
            <a:r>
              <a:rPr lang="zh-CN" altLang="en-US" dirty="0"/>
              <a:t>这里我理解的扩展性是对不同形式的病毒如何进行动态提取。</a:t>
            </a:r>
            <a:endParaRPr lang="en-US" altLang="zh-CN" dirty="0"/>
          </a:p>
          <a:p>
            <a:r>
              <a:rPr lang="zh-CN" altLang="en-US" dirty="0"/>
              <a:t>我们的解决办法是首先通过静态检测降低了对动态检测的依赖。</a:t>
            </a:r>
            <a:endParaRPr lang="en-US" altLang="zh-CN" dirty="0"/>
          </a:p>
          <a:p>
            <a:r>
              <a:rPr lang="zh-CN" altLang="en-US" dirty="0"/>
              <a:t>然后开发了一个半自动化的脚本，完成了安装、监听、触发、提取这几个关键步骤。</a:t>
            </a:r>
            <a:endParaRPr lang="en-US" altLang="zh-CN" dirty="0"/>
          </a:p>
          <a:p>
            <a:r>
              <a:rPr lang="zh-CN" altLang="en-US" dirty="0"/>
              <a:t>一定程度上解决了这个问题。</a:t>
            </a:r>
          </a:p>
        </p:txBody>
      </p:sp>
      <p:sp>
        <p:nvSpPr>
          <p:cNvPr id="4" name="灯片编号占位符 3"/>
          <p:cNvSpPr>
            <a:spLocks noGrp="1"/>
          </p:cNvSpPr>
          <p:nvPr>
            <p:ph type="sldNum" sz="quarter" idx="5"/>
          </p:nvPr>
        </p:nvSpPr>
        <p:spPr/>
        <p:txBody>
          <a:bodyPr/>
          <a:lstStyle/>
          <a:p>
            <a:fld id="{F665C612-EF75-4305-BA94-AF0C50692CF5}" type="slidenum">
              <a:rPr lang="zh-CN" altLang="en-US" smtClean="0"/>
              <a:t>37</a:t>
            </a:fld>
            <a:endParaRPr lang="zh-CN" altLang="en-US"/>
          </a:p>
        </p:txBody>
      </p:sp>
    </p:spTree>
    <p:extLst>
      <p:ext uri="{BB962C8B-B14F-4D97-AF65-F5344CB8AC3E}">
        <p14:creationId xmlns:p14="http://schemas.microsoft.com/office/powerpoint/2010/main" val="30846293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第三个问题是关于动态检测时间的。</a:t>
            </a:r>
            <a:endParaRPr lang="en-US" altLang="zh-CN" dirty="0"/>
          </a:p>
          <a:p>
            <a:r>
              <a:rPr lang="zh-CN" altLang="en-US" dirty="0"/>
              <a:t>为了保证一定的实时性，我们经过反复实验，在训练过程中，每个</a:t>
            </a:r>
            <a:r>
              <a:rPr lang="en-US" altLang="zh-CN" dirty="0"/>
              <a:t>app</a:t>
            </a:r>
            <a:r>
              <a:rPr lang="zh-CN" altLang="en-US" dirty="0"/>
              <a:t>训练时间为</a:t>
            </a:r>
            <a:r>
              <a:rPr lang="en-US" altLang="zh-CN" dirty="0"/>
              <a:t>1</a:t>
            </a:r>
            <a:r>
              <a:rPr lang="zh-CN" altLang="en-US" dirty="0"/>
              <a:t>分钟左右，因为我们是在不断监测后台信息，在检测过程中，提取过程几乎是在一瞬间完成的。</a:t>
            </a:r>
            <a:endParaRPr lang="en-US" altLang="zh-CN" dirty="0"/>
          </a:p>
          <a:p>
            <a:r>
              <a:rPr lang="zh-CN" altLang="en-US" dirty="0"/>
              <a:t>第四个问题是让我们添加一个</a:t>
            </a:r>
            <a:r>
              <a:rPr lang="en-US" altLang="zh-CN" dirty="0"/>
              <a:t>case study.</a:t>
            </a:r>
          </a:p>
          <a:p>
            <a:r>
              <a:rPr lang="zh-CN" altLang="en-US" dirty="0"/>
              <a:t>我们采纳了建议，并用刚开始我举的例子作为</a:t>
            </a:r>
            <a:r>
              <a:rPr lang="en-US" altLang="zh-CN" dirty="0"/>
              <a:t>case study</a:t>
            </a:r>
            <a:r>
              <a:rPr lang="zh-CN" altLang="en-US" dirty="0"/>
              <a:t>添加到了论文里。</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665C612-EF75-4305-BA94-AF0C50692CF5}" type="slidenum">
              <a:rPr lang="zh-CN" altLang="en-US" smtClean="0"/>
              <a:t>38</a:t>
            </a:fld>
            <a:endParaRPr lang="zh-CN" altLang="en-US"/>
          </a:p>
        </p:txBody>
      </p:sp>
    </p:spTree>
    <p:extLst>
      <p:ext uri="{BB962C8B-B14F-4D97-AF65-F5344CB8AC3E}">
        <p14:creationId xmlns:p14="http://schemas.microsoft.com/office/powerpoint/2010/main" val="400500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第三个审稿人是想问关于提取动态信息的时机，和针对需要输入的应用我们是怎么做的。</a:t>
            </a:r>
            <a:endParaRPr lang="en-US" altLang="zh-CN" dirty="0"/>
          </a:p>
          <a:p>
            <a:r>
              <a:rPr lang="zh-CN" altLang="en-US" dirty="0"/>
              <a:t>我们在论文里增加了一个表格，内容是我们对每个家族在行凶时的现象特征，这个就是提取时机最好的参照。</a:t>
            </a:r>
            <a:endParaRPr lang="en-US" altLang="zh-CN" dirty="0"/>
          </a:p>
          <a:p>
            <a:r>
              <a:rPr lang="zh-CN" altLang="en-US" dirty="0"/>
              <a:t>面对需要输入的情况，我们开发了刚才所说的半自动化脚本来解决。</a:t>
            </a:r>
            <a:endParaRPr lang="en-US" altLang="zh-CN" dirty="0"/>
          </a:p>
          <a:p>
            <a:r>
              <a:rPr lang="zh-CN" altLang="en-US" dirty="0"/>
              <a:t>之所以是半自动化的，因为可能有一些未知的情况在训练时需要我们认为干预，这个在未来工作里可以完善。</a:t>
            </a:r>
          </a:p>
        </p:txBody>
      </p:sp>
      <p:sp>
        <p:nvSpPr>
          <p:cNvPr id="4" name="灯片编号占位符 3"/>
          <p:cNvSpPr>
            <a:spLocks noGrp="1"/>
          </p:cNvSpPr>
          <p:nvPr>
            <p:ph type="sldNum" sz="quarter" idx="5"/>
          </p:nvPr>
        </p:nvSpPr>
        <p:spPr/>
        <p:txBody>
          <a:bodyPr/>
          <a:lstStyle/>
          <a:p>
            <a:fld id="{F665C612-EF75-4305-BA94-AF0C50692CF5}" type="slidenum">
              <a:rPr lang="zh-CN" altLang="en-US" smtClean="0"/>
              <a:t>39</a:t>
            </a:fld>
            <a:endParaRPr lang="zh-CN" altLang="en-US"/>
          </a:p>
        </p:txBody>
      </p:sp>
    </p:spTree>
    <p:extLst>
      <p:ext uri="{BB962C8B-B14F-4D97-AF65-F5344CB8AC3E}">
        <p14:creationId xmlns:p14="http://schemas.microsoft.com/office/powerpoint/2010/main" val="808049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第二个问题是关于输入相关的</a:t>
            </a:r>
            <a:r>
              <a:rPr lang="en-US" altLang="zh-CN" dirty="0"/>
              <a:t>ORG</a:t>
            </a:r>
            <a:r>
              <a:rPr lang="zh-CN" altLang="en-US" dirty="0"/>
              <a:t>我们是如何处理的。</a:t>
            </a:r>
            <a:endParaRPr lang="en-US" altLang="zh-CN" dirty="0"/>
          </a:p>
          <a:p>
            <a:r>
              <a:rPr lang="zh-CN" altLang="en-US" dirty="0"/>
              <a:t>在这里我需要说明的是，对于恶意应用，他不管需不需要输入，他调用的关键类都是基本不变的，所以是否需要输入不会直接影响到我们</a:t>
            </a:r>
            <a:r>
              <a:rPr lang="en-US" altLang="zh-CN" dirty="0"/>
              <a:t>ORG</a:t>
            </a:r>
            <a:r>
              <a:rPr lang="zh-CN" altLang="en-US" dirty="0"/>
              <a:t>的规模。</a:t>
            </a:r>
            <a:endParaRPr lang="en-US" altLang="zh-CN" dirty="0"/>
          </a:p>
          <a:p>
            <a:endParaRPr lang="en-US" altLang="zh-CN" dirty="0"/>
          </a:p>
          <a:p>
            <a:r>
              <a:rPr lang="zh-CN" altLang="en-US" dirty="0"/>
              <a:t>第三个建议是，我们各个家族的样本数量不够均匀，担心是否会影响有效性。</a:t>
            </a:r>
            <a:endParaRPr lang="en-US" altLang="zh-CN" dirty="0"/>
          </a:p>
          <a:p>
            <a:r>
              <a:rPr lang="zh-CN" altLang="en-US" dirty="0"/>
              <a:t>这个问题我们也在通过不断扩充数据集来克服，可是每个家族的流行程度确实千差万别，分布不均在某种程度上也是现实的体现。我们会持续收集优秀数据集和大家分享。</a:t>
            </a:r>
          </a:p>
        </p:txBody>
      </p:sp>
      <p:sp>
        <p:nvSpPr>
          <p:cNvPr id="4" name="灯片编号占位符 3"/>
          <p:cNvSpPr>
            <a:spLocks noGrp="1"/>
          </p:cNvSpPr>
          <p:nvPr>
            <p:ph type="sldNum" sz="quarter" idx="5"/>
          </p:nvPr>
        </p:nvSpPr>
        <p:spPr/>
        <p:txBody>
          <a:bodyPr/>
          <a:lstStyle/>
          <a:p>
            <a:fld id="{F665C612-EF75-4305-BA94-AF0C50692CF5}" type="slidenum">
              <a:rPr lang="zh-CN" altLang="en-US" smtClean="0"/>
              <a:t>40</a:t>
            </a:fld>
            <a:endParaRPr lang="zh-CN" altLang="en-US"/>
          </a:p>
        </p:txBody>
      </p:sp>
    </p:spTree>
    <p:extLst>
      <p:ext uri="{BB962C8B-B14F-4D97-AF65-F5344CB8AC3E}">
        <p14:creationId xmlns:p14="http://schemas.microsoft.com/office/powerpoint/2010/main" val="2260843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好，接下来正式开始介绍我们的工作。</a:t>
            </a:r>
          </a:p>
        </p:txBody>
      </p:sp>
      <p:sp>
        <p:nvSpPr>
          <p:cNvPr id="4" name="灯片编号占位符 3"/>
          <p:cNvSpPr>
            <a:spLocks noGrp="1"/>
          </p:cNvSpPr>
          <p:nvPr>
            <p:ph type="sldNum" sz="quarter" idx="5"/>
          </p:nvPr>
        </p:nvSpPr>
        <p:spPr/>
        <p:txBody>
          <a:bodyPr/>
          <a:lstStyle/>
          <a:p>
            <a:fld id="{F665C612-EF75-4305-BA94-AF0C50692CF5}" type="slidenum">
              <a:rPr lang="zh-CN" altLang="en-US" smtClean="0"/>
              <a:t>4</a:t>
            </a:fld>
            <a:endParaRPr lang="zh-CN" altLang="en-US"/>
          </a:p>
        </p:txBody>
      </p:sp>
    </p:spTree>
    <p:extLst>
      <p:ext uri="{BB962C8B-B14F-4D97-AF65-F5344CB8AC3E}">
        <p14:creationId xmlns:p14="http://schemas.microsoft.com/office/powerpoint/2010/main" val="41428520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最后一个审稿意见是指出我们没有和相关已知工作的比较。</a:t>
            </a:r>
            <a:endParaRPr lang="en-US" altLang="zh-CN" dirty="0"/>
          </a:p>
          <a:p>
            <a:r>
              <a:rPr lang="zh-CN" altLang="en-US" dirty="0"/>
              <a:t>我们采纳了这个建议，并设计了实验</a:t>
            </a:r>
            <a:r>
              <a:rPr lang="en-US" altLang="zh-CN" dirty="0"/>
              <a:t>5</a:t>
            </a:r>
            <a:r>
              <a:rPr lang="zh-CN" altLang="en-US" dirty="0"/>
              <a:t>，比较了</a:t>
            </a:r>
            <a:r>
              <a:rPr lang="en-US" altLang="zh-CN" dirty="0" err="1"/>
              <a:t>mcafee</a:t>
            </a:r>
            <a:r>
              <a:rPr lang="zh-CN" altLang="en-US" dirty="0"/>
              <a:t>和我们的工作。结果表明，我们的正确率高于它</a:t>
            </a:r>
            <a:r>
              <a:rPr lang="en-US" altLang="zh-CN" dirty="0"/>
              <a:t>3</a:t>
            </a:r>
            <a:r>
              <a:rPr lang="zh-CN" altLang="en-US" dirty="0"/>
              <a:t>个百分点。</a:t>
            </a:r>
          </a:p>
        </p:txBody>
      </p:sp>
      <p:sp>
        <p:nvSpPr>
          <p:cNvPr id="4" name="灯片编号占位符 3"/>
          <p:cNvSpPr>
            <a:spLocks noGrp="1"/>
          </p:cNvSpPr>
          <p:nvPr>
            <p:ph type="sldNum" sz="quarter" idx="5"/>
          </p:nvPr>
        </p:nvSpPr>
        <p:spPr/>
        <p:txBody>
          <a:bodyPr/>
          <a:lstStyle/>
          <a:p>
            <a:fld id="{F665C612-EF75-4305-BA94-AF0C50692CF5}" type="slidenum">
              <a:rPr lang="zh-CN" altLang="en-US" smtClean="0"/>
              <a:t>41</a:t>
            </a:fld>
            <a:endParaRPr lang="zh-CN" altLang="en-US"/>
          </a:p>
        </p:txBody>
      </p:sp>
    </p:spTree>
    <p:extLst>
      <p:ext uri="{BB962C8B-B14F-4D97-AF65-F5344CB8AC3E}">
        <p14:creationId xmlns:p14="http://schemas.microsoft.com/office/powerpoint/2010/main" val="15837631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以上是我的汇报，十分感谢各位审稿人精彩的意见，我们已经全部采纳并体现在了论文中。</a:t>
            </a:r>
            <a:endParaRPr lang="en-US" altLang="zh-CN"/>
          </a:p>
          <a:p>
            <a:r>
              <a:rPr lang="zh-CN" altLang="en-US"/>
              <a:t>欢迎</a:t>
            </a:r>
            <a:r>
              <a:rPr lang="zh-CN" altLang="en-US" dirty="0"/>
              <a:t>各位的交流。</a:t>
            </a:r>
          </a:p>
        </p:txBody>
      </p:sp>
      <p:sp>
        <p:nvSpPr>
          <p:cNvPr id="4" name="灯片编号占位符 3"/>
          <p:cNvSpPr>
            <a:spLocks noGrp="1"/>
          </p:cNvSpPr>
          <p:nvPr>
            <p:ph type="sldNum" sz="quarter" idx="5"/>
          </p:nvPr>
        </p:nvSpPr>
        <p:spPr/>
        <p:txBody>
          <a:bodyPr/>
          <a:lstStyle/>
          <a:p>
            <a:fld id="{F665C612-EF75-4305-BA94-AF0C50692CF5}" type="slidenum">
              <a:rPr lang="zh-CN" altLang="en-US" smtClean="0"/>
              <a:t>42</a:t>
            </a:fld>
            <a:endParaRPr lang="zh-CN" altLang="en-US"/>
          </a:p>
        </p:txBody>
      </p:sp>
    </p:spTree>
    <p:extLst>
      <p:ext uri="{BB962C8B-B14F-4D97-AF65-F5344CB8AC3E}">
        <p14:creationId xmlns:p14="http://schemas.microsoft.com/office/powerpoint/2010/main" val="164146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如果要问</a:t>
            </a:r>
            <a:r>
              <a:rPr lang="en-US" altLang="zh-CN" dirty="0"/>
              <a:t>21</a:t>
            </a:r>
            <a:r>
              <a:rPr lang="zh-CN" altLang="en-US" dirty="0"/>
              <a:t>世纪我们最离不开什么电子设备，那毫无疑问是手机。随着手机性能的逐步提高，各个厂商花样频出，我们现在基本可以用手机能做任何事。据统计，现在地球上的手机用户已经达到了</a:t>
            </a:r>
            <a:r>
              <a:rPr lang="en-US" altLang="zh-CN" dirty="0"/>
              <a:t>1.53</a:t>
            </a:r>
            <a:r>
              <a:rPr lang="zh-CN" altLang="en-US" dirty="0"/>
              <a:t>亿。而在手机系统中，使用最多的就是安卓了。截止到现在，已经达到了</a:t>
            </a:r>
            <a:r>
              <a:rPr lang="en-US" altLang="zh-CN" dirty="0"/>
              <a:t>86.1%</a:t>
            </a:r>
            <a:r>
              <a:rPr lang="zh-CN" altLang="en-US" dirty="0"/>
              <a:t>的市场占比率。</a:t>
            </a:r>
          </a:p>
        </p:txBody>
      </p:sp>
      <p:sp>
        <p:nvSpPr>
          <p:cNvPr id="4" name="灯片编号占位符 3"/>
          <p:cNvSpPr>
            <a:spLocks noGrp="1"/>
          </p:cNvSpPr>
          <p:nvPr>
            <p:ph type="sldNum" sz="quarter" idx="5"/>
          </p:nvPr>
        </p:nvSpPr>
        <p:spPr/>
        <p:txBody>
          <a:bodyPr/>
          <a:lstStyle/>
          <a:p>
            <a:fld id="{F665C612-EF75-4305-BA94-AF0C50692CF5}" type="slidenum">
              <a:rPr lang="zh-CN" altLang="en-US" smtClean="0"/>
              <a:t>5</a:t>
            </a:fld>
            <a:endParaRPr lang="zh-CN" altLang="en-US"/>
          </a:p>
        </p:txBody>
      </p:sp>
    </p:spTree>
    <p:extLst>
      <p:ext uri="{BB962C8B-B14F-4D97-AF65-F5344CB8AC3E}">
        <p14:creationId xmlns:p14="http://schemas.microsoft.com/office/powerpoint/2010/main" val="3804811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但是事实上，往往离你越近的东西伤你越深。各种基于安卓的病毒层出不穷。有包括资金泄露的，收费短信随意发送的，推送广告骗流量的，恶意捆绑的。</a:t>
            </a:r>
            <a:endParaRPr lang="en-US" altLang="zh-CN" dirty="0"/>
          </a:p>
          <a:p>
            <a:r>
              <a:rPr lang="zh-CN" altLang="en-US" dirty="0"/>
              <a:t>这些病毒另广大用户和安全人员苦不堪言。</a:t>
            </a:r>
          </a:p>
        </p:txBody>
      </p:sp>
      <p:sp>
        <p:nvSpPr>
          <p:cNvPr id="4" name="灯片编号占位符 3"/>
          <p:cNvSpPr>
            <a:spLocks noGrp="1"/>
          </p:cNvSpPr>
          <p:nvPr>
            <p:ph type="sldNum" sz="quarter" idx="5"/>
          </p:nvPr>
        </p:nvSpPr>
        <p:spPr/>
        <p:txBody>
          <a:bodyPr/>
          <a:lstStyle/>
          <a:p>
            <a:fld id="{F665C612-EF75-4305-BA94-AF0C50692CF5}" type="slidenum">
              <a:rPr lang="zh-CN" altLang="en-US" smtClean="0"/>
              <a:t>6</a:t>
            </a:fld>
            <a:endParaRPr lang="zh-CN" altLang="en-US"/>
          </a:p>
        </p:txBody>
      </p:sp>
    </p:spTree>
    <p:extLst>
      <p:ext uri="{BB962C8B-B14F-4D97-AF65-F5344CB8AC3E}">
        <p14:creationId xmlns:p14="http://schemas.microsoft.com/office/powerpoint/2010/main" val="4280378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目前安全界的检测方法大致分为三种。静态分析，动态分析，和基于机器学习的检测方式。</a:t>
            </a:r>
            <a:endParaRPr lang="en-US" altLang="zh-CN" dirty="0"/>
          </a:p>
          <a:p>
            <a:r>
              <a:rPr lang="zh-CN" altLang="en-US" dirty="0"/>
              <a:t>然而，道高一尺魔高一丈，各类方法逐渐显现出了一些局限性。</a:t>
            </a:r>
            <a:endParaRPr lang="en-US" altLang="zh-CN" dirty="0"/>
          </a:p>
          <a:p>
            <a:r>
              <a:rPr lang="zh-CN" altLang="en-US" dirty="0"/>
              <a:t>静态方法，虽然能达到比较高的代码覆盖率，系统资源消耗较少，但是缺乏一个真实执行路径，没有上下文。</a:t>
            </a:r>
            <a:endParaRPr lang="en-US" altLang="zh-CN" dirty="0"/>
          </a:p>
          <a:p>
            <a:r>
              <a:rPr lang="zh-CN" altLang="en-US" dirty="0"/>
              <a:t>而且在面对变种攻击和代码混淆的时候，捉襟见肘。</a:t>
            </a:r>
            <a:endParaRPr lang="en-US" altLang="zh-CN" dirty="0"/>
          </a:p>
          <a:p>
            <a:r>
              <a:rPr lang="zh-CN" altLang="en-US" dirty="0"/>
              <a:t>动态方法，可能主要是通过沙箱实现。能有效抵御代码混淆和加密问题，但是需要一个较长的执行时间，消耗比较较多的资源。</a:t>
            </a:r>
            <a:endParaRPr lang="en-US" altLang="zh-CN" dirty="0"/>
          </a:p>
          <a:p>
            <a:r>
              <a:rPr lang="zh-CN" altLang="en-US" dirty="0"/>
              <a:t>基于机器学习的方法，是目前比较常见的。优势很明显，但是也有局限性。比如可解释性要差一些，训练时间较长，比较依赖训练数据等。</a:t>
            </a:r>
          </a:p>
        </p:txBody>
      </p:sp>
      <p:sp>
        <p:nvSpPr>
          <p:cNvPr id="4" name="灯片编号占位符 3"/>
          <p:cNvSpPr>
            <a:spLocks noGrp="1"/>
          </p:cNvSpPr>
          <p:nvPr>
            <p:ph type="sldNum" sz="quarter" idx="5"/>
          </p:nvPr>
        </p:nvSpPr>
        <p:spPr/>
        <p:txBody>
          <a:bodyPr/>
          <a:lstStyle/>
          <a:p>
            <a:fld id="{F665C612-EF75-4305-BA94-AF0C50692CF5}" type="slidenum">
              <a:rPr lang="zh-CN" altLang="en-US" smtClean="0"/>
              <a:t>7</a:t>
            </a:fld>
            <a:endParaRPr lang="zh-CN" altLang="en-US"/>
          </a:p>
        </p:txBody>
      </p:sp>
    </p:spTree>
    <p:extLst>
      <p:ext uri="{BB962C8B-B14F-4D97-AF65-F5344CB8AC3E}">
        <p14:creationId xmlns:p14="http://schemas.microsoft.com/office/powerpoint/2010/main" val="2590573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基于以上研究现状，我们把目前的问题归纳为以下四点。</a:t>
            </a:r>
            <a:endParaRPr lang="en-US" altLang="zh-CN" dirty="0"/>
          </a:p>
          <a:p>
            <a:r>
              <a:rPr lang="zh-CN" altLang="en-US" dirty="0"/>
              <a:t>检测时间较长，变种检测困难，代码混淆问题，以及检测的正确率问题。</a:t>
            </a:r>
            <a:endParaRPr lang="en-US" altLang="zh-CN" dirty="0"/>
          </a:p>
          <a:p>
            <a:r>
              <a:rPr lang="zh-CN" altLang="en-US" dirty="0"/>
              <a:t>面对这些挑战，我们把动态和静态检测相结合，提出了一种基于对象引用胎记图分析的检测方法。</a:t>
            </a:r>
          </a:p>
        </p:txBody>
      </p:sp>
      <p:sp>
        <p:nvSpPr>
          <p:cNvPr id="4" name="灯片编号占位符 3"/>
          <p:cNvSpPr>
            <a:spLocks noGrp="1"/>
          </p:cNvSpPr>
          <p:nvPr>
            <p:ph type="sldNum" sz="quarter" idx="5"/>
          </p:nvPr>
        </p:nvSpPr>
        <p:spPr/>
        <p:txBody>
          <a:bodyPr/>
          <a:lstStyle/>
          <a:p>
            <a:fld id="{F665C612-EF75-4305-BA94-AF0C50692CF5}" type="slidenum">
              <a:rPr lang="zh-CN" altLang="en-US" smtClean="0"/>
              <a:t>8</a:t>
            </a:fld>
            <a:endParaRPr lang="zh-CN" altLang="en-US"/>
          </a:p>
        </p:txBody>
      </p:sp>
    </p:spTree>
    <p:extLst>
      <p:ext uri="{BB962C8B-B14F-4D97-AF65-F5344CB8AC3E}">
        <p14:creationId xmlns:p14="http://schemas.microsoft.com/office/powerpoint/2010/main" val="3172757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我们把这一套方案命名为</a:t>
            </a:r>
            <a:r>
              <a:rPr lang="en-US" altLang="zh-CN" dirty="0"/>
              <a:t>DAMBA, </a:t>
            </a:r>
            <a:r>
              <a:rPr lang="zh-CN" altLang="en-US" dirty="0"/>
              <a:t>经过验证，他能在保证正确性的同时有效检测基于安卓系统的变种和混淆攻击。</a:t>
            </a:r>
          </a:p>
        </p:txBody>
      </p:sp>
      <p:sp>
        <p:nvSpPr>
          <p:cNvPr id="4" name="灯片编号占位符 3"/>
          <p:cNvSpPr>
            <a:spLocks noGrp="1"/>
          </p:cNvSpPr>
          <p:nvPr>
            <p:ph type="sldNum" sz="quarter" idx="5"/>
          </p:nvPr>
        </p:nvSpPr>
        <p:spPr/>
        <p:txBody>
          <a:bodyPr/>
          <a:lstStyle/>
          <a:p>
            <a:fld id="{F665C612-EF75-4305-BA94-AF0C50692CF5}" type="slidenum">
              <a:rPr lang="zh-CN" altLang="en-US" smtClean="0"/>
              <a:t>9</a:t>
            </a:fld>
            <a:endParaRPr lang="zh-CN" altLang="en-US"/>
          </a:p>
        </p:txBody>
      </p:sp>
    </p:spTree>
    <p:extLst>
      <p:ext uri="{BB962C8B-B14F-4D97-AF65-F5344CB8AC3E}">
        <p14:creationId xmlns:p14="http://schemas.microsoft.com/office/powerpoint/2010/main" val="671425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5A06AD9-4025-4751-84B5-45F5A284782D}" type="datetimeFigureOut">
              <a:rPr lang="zh-CN" altLang="en-US" smtClean="0"/>
              <a:t>2018/11/22 Thursday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671757-39BC-46FE-9FA9-12F15180FA78}" type="slidenum">
              <a:rPr lang="zh-CN" altLang="en-US" smtClean="0"/>
              <a:t>‹#›</a:t>
            </a:fld>
            <a:endParaRPr lang="zh-CN" altLang="en-US"/>
          </a:p>
        </p:txBody>
      </p:sp>
    </p:spTree>
    <p:extLst>
      <p:ext uri="{BB962C8B-B14F-4D97-AF65-F5344CB8AC3E}">
        <p14:creationId xmlns:p14="http://schemas.microsoft.com/office/powerpoint/2010/main" val="1390892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5A06AD9-4025-4751-84B5-45F5A284782D}" type="datetimeFigureOut">
              <a:rPr lang="zh-CN" altLang="en-US" smtClean="0"/>
              <a:t>2018/11/22 Thursday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671757-39BC-46FE-9FA9-12F15180FA78}" type="slidenum">
              <a:rPr lang="zh-CN" altLang="en-US" smtClean="0"/>
              <a:t>‹#›</a:t>
            </a:fld>
            <a:endParaRPr lang="zh-CN" altLang="en-US"/>
          </a:p>
        </p:txBody>
      </p:sp>
    </p:spTree>
    <p:extLst>
      <p:ext uri="{BB962C8B-B14F-4D97-AF65-F5344CB8AC3E}">
        <p14:creationId xmlns:p14="http://schemas.microsoft.com/office/powerpoint/2010/main" val="763423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5A06AD9-4025-4751-84B5-45F5A284782D}" type="datetimeFigureOut">
              <a:rPr lang="zh-CN" altLang="en-US" smtClean="0"/>
              <a:t>2018/11/22 Thursday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671757-39BC-46FE-9FA9-12F15180FA78}" type="slidenum">
              <a:rPr lang="zh-CN" altLang="en-US" smtClean="0"/>
              <a:t>‹#›</a:t>
            </a:fld>
            <a:endParaRPr lang="zh-CN" altLang="en-US"/>
          </a:p>
        </p:txBody>
      </p:sp>
    </p:spTree>
    <p:extLst>
      <p:ext uri="{BB962C8B-B14F-4D97-AF65-F5344CB8AC3E}">
        <p14:creationId xmlns:p14="http://schemas.microsoft.com/office/powerpoint/2010/main" val="2452888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5A06AD9-4025-4751-84B5-45F5A284782D}" type="datetimeFigureOut">
              <a:rPr lang="zh-CN" altLang="en-US" smtClean="0"/>
              <a:t>2018/11/22 Thursday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671757-39BC-46FE-9FA9-12F15180FA78}" type="slidenum">
              <a:rPr lang="zh-CN" altLang="en-US" smtClean="0"/>
              <a:t>‹#›</a:t>
            </a:fld>
            <a:endParaRPr lang="zh-CN" altLang="en-US"/>
          </a:p>
        </p:txBody>
      </p:sp>
    </p:spTree>
    <p:extLst>
      <p:ext uri="{BB962C8B-B14F-4D97-AF65-F5344CB8AC3E}">
        <p14:creationId xmlns:p14="http://schemas.microsoft.com/office/powerpoint/2010/main" val="2700170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85A06AD9-4025-4751-84B5-45F5A284782D}" type="datetimeFigureOut">
              <a:rPr lang="zh-CN" altLang="en-US" smtClean="0"/>
              <a:t>2018/11/22 Thursday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671757-39BC-46FE-9FA9-12F15180FA78}" type="slidenum">
              <a:rPr lang="zh-CN" altLang="en-US" smtClean="0"/>
              <a:t>‹#›</a:t>
            </a:fld>
            <a:endParaRPr lang="zh-CN" altLang="en-US"/>
          </a:p>
        </p:txBody>
      </p:sp>
    </p:spTree>
    <p:extLst>
      <p:ext uri="{BB962C8B-B14F-4D97-AF65-F5344CB8AC3E}">
        <p14:creationId xmlns:p14="http://schemas.microsoft.com/office/powerpoint/2010/main" val="2166296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5A06AD9-4025-4751-84B5-45F5A284782D}" type="datetimeFigureOut">
              <a:rPr lang="zh-CN" altLang="en-US" smtClean="0"/>
              <a:t>2018/11/22 Thursday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8671757-39BC-46FE-9FA9-12F15180FA78}" type="slidenum">
              <a:rPr lang="zh-CN" altLang="en-US" smtClean="0"/>
              <a:t>‹#›</a:t>
            </a:fld>
            <a:endParaRPr lang="zh-CN" altLang="en-US"/>
          </a:p>
        </p:txBody>
      </p:sp>
    </p:spTree>
    <p:extLst>
      <p:ext uri="{BB962C8B-B14F-4D97-AF65-F5344CB8AC3E}">
        <p14:creationId xmlns:p14="http://schemas.microsoft.com/office/powerpoint/2010/main" val="1267418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5A06AD9-4025-4751-84B5-45F5A284782D}" type="datetimeFigureOut">
              <a:rPr lang="zh-CN" altLang="en-US" smtClean="0"/>
              <a:t>2018/11/22 Thursday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8671757-39BC-46FE-9FA9-12F15180FA78}" type="slidenum">
              <a:rPr lang="zh-CN" altLang="en-US" smtClean="0"/>
              <a:t>‹#›</a:t>
            </a:fld>
            <a:endParaRPr lang="zh-CN" altLang="en-US"/>
          </a:p>
        </p:txBody>
      </p:sp>
    </p:spTree>
    <p:extLst>
      <p:ext uri="{BB962C8B-B14F-4D97-AF65-F5344CB8AC3E}">
        <p14:creationId xmlns:p14="http://schemas.microsoft.com/office/powerpoint/2010/main" val="1612892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5A06AD9-4025-4751-84B5-45F5A284782D}" type="datetimeFigureOut">
              <a:rPr lang="zh-CN" altLang="en-US" smtClean="0"/>
              <a:t>2018/11/22 Thursday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8671757-39BC-46FE-9FA9-12F15180FA78}" type="slidenum">
              <a:rPr lang="zh-CN" altLang="en-US" smtClean="0"/>
              <a:t>‹#›</a:t>
            </a:fld>
            <a:endParaRPr lang="zh-CN" altLang="en-US"/>
          </a:p>
        </p:txBody>
      </p:sp>
    </p:spTree>
    <p:extLst>
      <p:ext uri="{BB962C8B-B14F-4D97-AF65-F5344CB8AC3E}">
        <p14:creationId xmlns:p14="http://schemas.microsoft.com/office/powerpoint/2010/main" val="4066257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A06AD9-4025-4751-84B5-45F5A284782D}" type="datetimeFigureOut">
              <a:rPr lang="zh-CN" altLang="en-US" smtClean="0"/>
              <a:t>2018/11/22 Thursday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8671757-39BC-46FE-9FA9-12F15180FA78}" type="slidenum">
              <a:rPr lang="zh-CN" altLang="en-US" smtClean="0"/>
              <a:t>‹#›</a:t>
            </a:fld>
            <a:endParaRPr lang="zh-CN" altLang="en-US"/>
          </a:p>
        </p:txBody>
      </p:sp>
    </p:spTree>
    <p:extLst>
      <p:ext uri="{BB962C8B-B14F-4D97-AF65-F5344CB8AC3E}">
        <p14:creationId xmlns:p14="http://schemas.microsoft.com/office/powerpoint/2010/main" val="162404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5A06AD9-4025-4751-84B5-45F5A284782D}" type="datetimeFigureOut">
              <a:rPr lang="zh-CN" altLang="en-US" smtClean="0"/>
              <a:t>2018/11/22 Thursday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8671757-39BC-46FE-9FA9-12F15180FA78}" type="slidenum">
              <a:rPr lang="zh-CN" altLang="en-US" smtClean="0"/>
              <a:t>‹#›</a:t>
            </a:fld>
            <a:endParaRPr lang="zh-CN" altLang="en-US"/>
          </a:p>
        </p:txBody>
      </p:sp>
    </p:spTree>
    <p:extLst>
      <p:ext uri="{BB962C8B-B14F-4D97-AF65-F5344CB8AC3E}">
        <p14:creationId xmlns:p14="http://schemas.microsoft.com/office/powerpoint/2010/main" val="1628544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5A06AD9-4025-4751-84B5-45F5A284782D}" type="datetimeFigureOut">
              <a:rPr lang="zh-CN" altLang="en-US" smtClean="0"/>
              <a:t>2018/11/22 Thursday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8671757-39BC-46FE-9FA9-12F15180FA78}" type="slidenum">
              <a:rPr lang="zh-CN" altLang="en-US" smtClean="0"/>
              <a:t>‹#›</a:t>
            </a:fld>
            <a:endParaRPr lang="zh-CN" altLang="en-US"/>
          </a:p>
        </p:txBody>
      </p:sp>
    </p:spTree>
    <p:extLst>
      <p:ext uri="{BB962C8B-B14F-4D97-AF65-F5344CB8AC3E}">
        <p14:creationId xmlns:p14="http://schemas.microsoft.com/office/powerpoint/2010/main" val="30234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A06AD9-4025-4751-84B5-45F5A284782D}" type="datetimeFigureOut">
              <a:rPr lang="zh-CN" altLang="en-US" smtClean="0"/>
              <a:t>2018/11/22 Thursday</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671757-39BC-46FE-9FA9-12F15180FA78}" type="slidenum">
              <a:rPr lang="zh-CN" altLang="en-US" smtClean="0"/>
              <a:t>‹#›</a:t>
            </a:fld>
            <a:endParaRPr lang="zh-CN" altLang="en-US"/>
          </a:p>
        </p:txBody>
      </p:sp>
    </p:spTree>
    <p:extLst>
      <p:ext uri="{BB962C8B-B14F-4D97-AF65-F5344CB8AC3E}">
        <p14:creationId xmlns:p14="http://schemas.microsoft.com/office/powerpoint/2010/main" val="9434477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commons.wikimedia.org/wiki/File:Envelope_font_awesome.svg"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hyperlink" Target="http://commons.wikimedia.org/wiki/File:Envelope_font_awesome.sv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hit.edu.cn/_upload/article/images/c3/81/f37020634333af6a3895208c76ae/4e3fd4b2-7e34-4c15-acab-251723d8325d.png">
            <a:extLst>
              <a:ext uri="{FF2B5EF4-FFF2-40B4-BE49-F238E27FC236}">
                <a16:creationId xmlns:a16="http://schemas.microsoft.com/office/drawing/2014/main" id="{8D51E4B7-24BD-4080-B6A6-6ECFFC57FB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82" y="197131"/>
            <a:ext cx="1236813" cy="1020371"/>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6">
            <a:extLst>
              <a:ext uri="{FF2B5EF4-FFF2-40B4-BE49-F238E27FC236}">
                <a16:creationId xmlns:a16="http://schemas.microsoft.com/office/drawing/2014/main" id="{340AF0EB-FFF7-4856-A830-6306EC863D7B}"/>
              </a:ext>
            </a:extLst>
          </p:cNvPr>
          <p:cNvSpPr>
            <a:spLocks noGrp="1"/>
          </p:cNvSpPr>
          <p:nvPr>
            <p:ph type="ctrTitle"/>
          </p:nvPr>
        </p:nvSpPr>
        <p:spPr>
          <a:xfrm>
            <a:off x="0" y="1422405"/>
            <a:ext cx="9144000" cy="1593360"/>
          </a:xfrm>
        </p:spPr>
        <p:txBody>
          <a:bodyPr>
            <a:noAutofit/>
          </a:bodyPr>
          <a:lstStyle/>
          <a:p>
            <a:pPr>
              <a:lnSpc>
                <a:spcPct val="100000"/>
              </a:lnSpc>
            </a:pPr>
            <a:r>
              <a:rPr lang="en-US" altLang="zh-CN" sz="4400" b="1" dirty="0">
                <a:effectLst>
                  <a:outerShdw blurRad="38100" dist="38100" dir="2700000" algn="tl">
                    <a:srgbClr val="000000">
                      <a:alpha val="43137"/>
                    </a:srgbClr>
                  </a:outerShdw>
                </a:effectLst>
                <a:latin typeface="Comic Sans MS" panose="030F0702030302020204" pitchFamily="66" charset="0"/>
              </a:rPr>
              <a:t>DAMBA: Detecting Android Malware by ORGB Analysis</a:t>
            </a:r>
            <a:endParaRPr lang="zh-CN" altLang="en-US" sz="4400" b="1" dirty="0">
              <a:effectLst>
                <a:outerShdw blurRad="38100" dist="38100" dir="2700000" algn="tl">
                  <a:srgbClr val="000000">
                    <a:alpha val="43137"/>
                  </a:srgbClr>
                </a:outerShdw>
              </a:effectLst>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FE23B139-D0BE-4D4D-9A1E-F83239D5D83B}"/>
                  </a:ext>
                </a:extLst>
              </p:cNvPr>
              <p:cNvSpPr/>
              <p:nvPr/>
            </p:nvSpPr>
            <p:spPr>
              <a:xfrm>
                <a:off x="1735453" y="3220668"/>
                <a:ext cx="6282938" cy="354969"/>
              </a:xfrm>
              <a:prstGeom prst="rect">
                <a:avLst/>
              </a:prstGeom>
            </p:spPr>
            <p:txBody>
              <a:bodyPr wrap="none">
                <a:spAutoFit/>
              </a:bodyPr>
              <a:lstStyle/>
              <a:p>
                <a14:m>
                  <m:oMath xmlns:m="http://schemas.openxmlformats.org/officeDocument/2006/math">
                    <m:sSup>
                      <m:sSupPr>
                        <m:ctrlPr>
                          <a:rPr lang="en-US" altLang="zh-CN" sz="1600" b="1" i="1" dirty="0">
                            <a:solidFill>
                              <a:schemeClr val="bg2">
                                <a:lumMod val="50000"/>
                              </a:schemeClr>
                            </a:solidFill>
                            <a:latin typeface="Cambria Math" panose="02040503050406030204" pitchFamily="18" charset="0"/>
                          </a:rPr>
                        </m:ctrlPr>
                      </m:sSupPr>
                      <m:e>
                        <m:r>
                          <m:rPr>
                            <m:nor/>
                          </m:rPr>
                          <a:rPr lang="en-US" altLang="zh-CN" sz="1600" b="1" i="1" dirty="0">
                            <a:solidFill>
                              <a:schemeClr val="bg2">
                                <a:lumMod val="50000"/>
                              </a:schemeClr>
                            </a:solidFill>
                            <a:latin typeface="Comic Sans MS" panose="030F0702030302020204" pitchFamily="66" charset="0"/>
                          </a:rPr>
                          <m:t>Weizhe</m:t>
                        </m:r>
                        <m:r>
                          <m:rPr>
                            <m:nor/>
                          </m:rPr>
                          <a:rPr lang="en-US" altLang="zh-CN" sz="1600" b="1" i="1" dirty="0">
                            <a:solidFill>
                              <a:schemeClr val="bg2">
                                <a:lumMod val="50000"/>
                              </a:schemeClr>
                            </a:solidFill>
                            <a:latin typeface="Comic Sans MS" panose="030F0702030302020204" pitchFamily="66" charset="0"/>
                          </a:rPr>
                          <m:t> </m:t>
                        </m:r>
                        <m:r>
                          <m:rPr>
                            <m:nor/>
                          </m:rPr>
                          <a:rPr lang="en-US" altLang="zh-CN" sz="1600" b="1" i="1" dirty="0">
                            <a:solidFill>
                              <a:schemeClr val="bg2">
                                <a:lumMod val="50000"/>
                              </a:schemeClr>
                            </a:solidFill>
                            <a:latin typeface="Comic Sans MS" panose="030F0702030302020204" pitchFamily="66" charset="0"/>
                          </a:rPr>
                          <m:t>Zhang</m:t>
                        </m:r>
                      </m:e>
                      <m:sup>
                        <m:r>
                          <a:rPr lang="en-US" altLang="zh-CN" sz="1600" b="1" i="1" dirty="0">
                            <a:solidFill>
                              <a:schemeClr val="bg2">
                                <a:lumMod val="50000"/>
                              </a:schemeClr>
                            </a:solidFill>
                            <a:latin typeface="Cambria Math" panose="02040503050406030204" pitchFamily="18" charset="0"/>
                          </a:rPr>
                          <m:t>𝟏</m:t>
                        </m:r>
                        <m:r>
                          <a:rPr lang="en-US" altLang="zh-CN" sz="1600" b="1" i="1" dirty="0">
                            <a:solidFill>
                              <a:schemeClr val="bg2">
                                <a:lumMod val="50000"/>
                              </a:schemeClr>
                            </a:solidFill>
                            <a:latin typeface="Cambria Math" panose="02040503050406030204" pitchFamily="18" charset="0"/>
                          </a:rPr>
                          <m:t>,</m:t>
                        </m:r>
                        <m:r>
                          <a:rPr lang="en-US" altLang="zh-CN" sz="1600" b="1" i="1" dirty="0">
                            <a:solidFill>
                              <a:schemeClr val="bg2">
                                <a:lumMod val="50000"/>
                              </a:schemeClr>
                            </a:solidFill>
                            <a:latin typeface="Cambria Math" panose="02040503050406030204" pitchFamily="18" charset="0"/>
                          </a:rPr>
                          <m:t>𝟐</m:t>
                        </m:r>
                      </m:sup>
                    </m:sSup>
                  </m:oMath>
                </a14:m>
                <a:r>
                  <a:rPr lang="en-US" altLang="zh-CN" sz="1600" b="1" i="1" dirty="0">
                    <a:solidFill>
                      <a:schemeClr val="bg2">
                        <a:lumMod val="50000"/>
                      </a:schemeClr>
                    </a:solidFill>
                    <a:latin typeface="Comic Sans MS" panose="030F0702030302020204" pitchFamily="66" charset="0"/>
                  </a:rPr>
                  <a:t>     ,</a:t>
                </a:r>
                <a14:m>
                  <m:oMath xmlns:m="http://schemas.openxmlformats.org/officeDocument/2006/math">
                    <m:sSup>
                      <m:sSupPr>
                        <m:ctrlPr>
                          <a:rPr lang="en-US" altLang="zh-CN" sz="1600" b="1" i="1" dirty="0">
                            <a:solidFill>
                              <a:schemeClr val="bg2">
                                <a:lumMod val="50000"/>
                              </a:schemeClr>
                            </a:solidFill>
                            <a:latin typeface="Cambria Math" panose="02040503050406030204" pitchFamily="18" charset="0"/>
                          </a:rPr>
                        </m:ctrlPr>
                      </m:sSupPr>
                      <m:e>
                        <m:r>
                          <m:rPr>
                            <m:nor/>
                          </m:rPr>
                          <a:rPr lang="en-US" altLang="zh-CN" sz="1600" b="1" i="1" dirty="0">
                            <a:solidFill>
                              <a:schemeClr val="bg2">
                                <a:lumMod val="50000"/>
                              </a:schemeClr>
                            </a:solidFill>
                            <a:latin typeface="Comic Sans MS" panose="030F0702030302020204" pitchFamily="66" charset="0"/>
                          </a:rPr>
                          <m:t>Huanran</m:t>
                        </m:r>
                        <m:r>
                          <m:rPr>
                            <m:nor/>
                          </m:rPr>
                          <a:rPr lang="en-US" altLang="zh-CN" sz="1600" b="1" i="1" dirty="0">
                            <a:solidFill>
                              <a:schemeClr val="bg2">
                                <a:lumMod val="50000"/>
                              </a:schemeClr>
                            </a:solidFill>
                            <a:latin typeface="Comic Sans MS" panose="030F0702030302020204" pitchFamily="66" charset="0"/>
                          </a:rPr>
                          <m:t> </m:t>
                        </m:r>
                        <m:r>
                          <m:rPr>
                            <m:nor/>
                          </m:rPr>
                          <a:rPr lang="en-US" altLang="zh-CN" sz="1600" b="1" i="1" dirty="0">
                            <a:solidFill>
                              <a:schemeClr val="bg2">
                                <a:lumMod val="50000"/>
                              </a:schemeClr>
                            </a:solidFill>
                            <a:latin typeface="Comic Sans MS" panose="030F0702030302020204" pitchFamily="66" charset="0"/>
                          </a:rPr>
                          <m:t>Wang</m:t>
                        </m:r>
                      </m:e>
                      <m:sup>
                        <m:r>
                          <a:rPr lang="en-US" altLang="zh-CN" sz="1600" b="1" i="1" dirty="0">
                            <a:solidFill>
                              <a:schemeClr val="bg2">
                                <a:lumMod val="50000"/>
                              </a:schemeClr>
                            </a:solidFill>
                            <a:latin typeface="Cambria Math" panose="02040503050406030204" pitchFamily="18" charset="0"/>
                          </a:rPr>
                          <m:t>𝟏</m:t>
                        </m:r>
                      </m:sup>
                    </m:sSup>
                  </m:oMath>
                </a14:m>
                <a:r>
                  <a:rPr lang="en-US" altLang="zh-CN" sz="1600" b="1" i="1" dirty="0">
                    <a:solidFill>
                      <a:schemeClr val="bg2">
                        <a:lumMod val="50000"/>
                      </a:schemeClr>
                    </a:solidFill>
                    <a:latin typeface="Comic Sans MS" panose="030F0702030302020204" pitchFamily="66" charset="0"/>
                  </a:rPr>
                  <a:t>,</a:t>
                </a:r>
                <a14:m>
                  <m:oMath xmlns:m="http://schemas.openxmlformats.org/officeDocument/2006/math">
                    <m:sSup>
                      <m:sSupPr>
                        <m:ctrlPr>
                          <a:rPr lang="en-US" altLang="zh-CN" sz="1600" b="1" i="1" dirty="0">
                            <a:solidFill>
                              <a:schemeClr val="bg2">
                                <a:lumMod val="50000"/>
                              </a:schemeClr>
                            </a:solidFill>
                            <a:latin typeface="Cambria Math" panose="02040503050406030204" pitchFamily="18" charset="0"/>
                          </a:rPr>
                        </m:ctrlPr>
                      </m:sSupPr>
                      <m:e>
                        <m:r>
                          <m:rPr>
                            <m:nor/>
                          </m:rPr>
                          <a:rPr lang="en-US" altLang="zh-CN" sz="1600" b="1" i="1" dirty="0">
                            <a:solidFill>
                              <a:schemeClr val="bg2">
                                <a:lumMod val="50000"/>
                              </a:schemeClr>
                            </a:solidFill>
                            <a:latin typeface="Comic Sans MS" panose="030F0702030302020204" pitchFamily="66" charset="0"/>
                          </a:rPr>
                          <m:t>Hui</m:t>
                        </m:r>
                        <m:r>
                          <m:rPr>
                            <m:nor/>
                          </m:rPr>
                          <a:rPr lang="en-US" altLang="zh-CN" sz="1600" b="1" i="1" dirty="0">
                            <a:solidFill>
                              <a:schemeClr val="bg2">
                                <a:lumMod val="50000"/>
                              </a:schemeClr>
                            </a:solidFill>
                            <a:latin typeface="Comic Sans MS" panose="030F0702030302020204" pitchFamily="66" charset="0"/>
                          </a:rPr>
                          <m:t> </m:t>
                        </m:r>
                        <m:r>
                          <m:rPr>
                            <m:nor/>
                          </m:rPr>
                          <a:rPr lang="en-US" altLang="zh-CN" sz="1600" b="1" i="1" dirty="0">
                            <a:solidFill>
                              <a:schemeClr val="bg2">
                                <a:lumMod val="50000"/>
                              </a:schemeClr>
                            </a:solidFill>
                            <a:latin typeface="Comic Sans MS" panose="030F0702030302020204" pitchFamily="66" charset="0"/>
                          </a:rPr>
                          <m:t>He</m:t>
                        </m:r>
                      </m:e>
                      <m:sup>
                        <m:r>
                          <a:rPr lang="en-US" altLang="zh-CN" sz="1600" b="1" i="1" dirty="0">
                            <a:solidFill>
                              <a:schemeClr val="bg2">
                                <a:lumMod val="50000"/>
                              </a:schemeClr>
                            </a:solidFill>
                            <a:latin typeface="Cambria Math" panose="02040503050406030204" pitchFamily="18" charset="0"/>
                          </a:rPr>
                          <m:t>𝟏</m:t>
                        </m:r>
                      </m:sup>
                    </m:sSup>
                  </m:oMath>
                </a14:m>
                <a:r>
                  <a:rPr lang="en-US" altLang="zh-CN" sz="1600" b="1" i="1" dirty="0">
                    <a:solidFill>
                      <a:schemeClr val="bg2">
                        <a:lumMod val="50000"/>
                      </a:schemeClr>
                    </a:solidFill>
                    <a:latin typeface="Comic Sans MS" panose="030F0702030302020204" pitchFamily="66" charset="0"/>
                  </a:rPr>
                  <a:t>, and </a:t>
                </a:r>
                <a14:m>
                  <m:oMath xmlns:m="http://schemas.openxmlformats.org/officeDocument/2006/math">
                    <m:sSup>
                      <m:sSupPr>
                        <m:ctrlPr>
                          <a:rPr lang="en-US" altLang="zh-CN" sz="1600" b="1" i="1">
                            <a:solidFill>
                              <a:schemeClr val="bg2">
                                <a:lumMod val="50000"/>
                              </a:schemeClr>
                            </a:solidFill>
                            <a:latin typeface="Cambria Math" panose="02040503050406030204" pitchFamily="18" charset="0"/>
                          </a:rPr>
                        </m:ctrlPr>
                      </m:sSupPr>
                      <m:e>
                        <m:r>
                          <m:rPr>
                            <m:nor/>
                          </m:rPr>
                          <a:rPr lang="en-US" altLang="zh-CN" sz="1600" b="1" i="1" dirty="0">
                            <a:solidFill>
                              <a:schemeClr val="bg2">
                                <a:lumMod val="50000"/>
                              </a:schemeClr>
                            </a:solidFill>
                            <a:latin typeface="Comic Sans MS" panose="030F0702030302020204" pitchFamily="66" charset="0"/>
                          </a:rPr>
                          <m:t>Peng</m:t>
                        </m:r>
                        <m:r>
                          <m:rPr>
                            <m:nor/>
                          </m:rPr>
                          <a:rPr lang="en-US" altLang="zh-CN" sz="1600" b="1" i="1" dirty="0">
                            <a:solidFill>
                              <a:schemeClr val="bg2">
                                <a:lumMod val="50000"/>
                              </a:schemeClr>
                            </a:solidFill>
                            <a:latin typeface="Comic Sans MS" panose="030F0702030302020204" pitchFamily="66" charset="0"/>
                          </a:rPr>
                          <m:t> </m:t>
                        </m:r>
                        <m:r>
                          <m:rPr>
                            <m:nor/>
                          </m:rPr>
                          <a:rPr lang="en-US" altLang="zh-CN" sz="1600" b="1" i="1" dirty="0">
                            <a:solidFill>
                              <a:schemeClr val="bg2">
                                <a:lumMod val="50000"/>
                              </a:schemeClr>
                            </a:solidFill>
                            <a:latin typeface="Comic Sans MS" panose="030F0702030302020204" pitchFamily="66" charset="0"/>
                          </a:rPr>
                          <m:t>Liu</m:t>
                        </m:r>
                      </m:e>
                      <m:sup>
                        <m:r>
                          <a:rPr lang="en-US" altLang="zh-CN" sz="1600" b="1" i="1">
                            <a:solidFill>
                              <a:schemeClr val="bg2">
                                <a:lumMod val="50000"/>
                              </a:schemeClr>
                            </a:solidFill>
                            <a:latin typeface="Cambria Math" panose="02040503050406030204" pitchFamily="18" charset="0"/>
                          </a:rPr>
                          <m:t>𝟑</m:t>
                        </m:r>
                      </m:sup>
                    </m:sSup>
                  </m:oMath>
                </a14:m>
                <a:endParaRPr lang="en-US" altLang="zh-CN" b="1" i="1" dirty="0">
                  <a:solidFill>
                    <a:schemeClr val="bg2">
                      <a:lumMod val="50000"/>
                    </a:schemeClr>
                  </a:solidFill>
                  <a:latin typeface="Comic Sans MS" panose="030F0702030302020204" pitchFamily="66" charset="0"/>
                </a:endParaRPr>
              </a:p>
            </p:txBody>
          </p:sp>
        </mc:Choice>
        <mc:Fallback xmlns="">
          <p:sp>
            <p:nvSpPr>
              <p:cNvPr id="8" name="矩形 7">
                <a:extLst>
                  <a:ext uri="{FF2B5EF4-FFF2-40B4-BE49-F238E27FC236}">
                    <a16:creationId xmlns:a16="http://schemas.microsoft.com/office/drawing/2014/main" id="{FE23B139-D0BE-4D4D-9A1E-F83239D5D83B}"/>
                  </a:ext>
                </a:extLst>
              </p:cNvPr>
              <p:cNvSpPr>
                <a:spLocks noRot="1" noChangeAspect="1" noMove="1" noResize="1" noEditPoints="1" noAdjustHandles="1" noChangeArrowheads="1" noChangeShapeType="1" noTextEdit="1"/>
              </p:cNvSpPr>
              <p:nvPr/>
            </p:nvSpPr>
            <p:spPr>
              <a:xfrm>
                <a:off x="1735453" y="3220668"/>
                <a:ext cx="6282938" cy="354969"/>
              </a:xfrm>
              <a:prstGeom prst="rect">
                <a:avLst/>
              </a:prstGeom>
              <a:blipFill>
                <a:blip r:embed="rId4"/>
                <a:stretch>
                  <a:fillRect b="-20339"/>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0BEEDE8C-0B80-4954-B1F9-875CC12E85CA}"/>
              </a:ext>
            </a:extLst>
          </p:cNvPr>
          <p:cNvSpPr/>
          <p:nvPr/>
        </p:nvSpPr>
        <p:spPr>
          <a:xfrm>
            <a:off x="-84993" y="4158993"/>
            <a:ext cx="9313984" cy="861774"/>
          </a:xfrm>
          <a:prstGeom prst="rect">
            <a:avLst/>
          </a:prstGeom>
        </p:spPr>
        <p:txBody>
          <a:bodyPr wrap="square">
            <a:spAutoFit/>
          </a:bodyPr>
          <a:lstStyle/>
          <a:p>
            <a:pPr marL="342900" indent="-342900" algn="ctr">
              <a:buFont typeface="+mj-lt"/>
              <a:buAutoNum type="arabicPeriod"/>
            </a:pPr>
            <a:r>
              <a:rPr lang="zh-CN" altLang="en-US" sz="1600" dirty="0">
                <a:solidFill>
                  <a:schemeClr val="bg2">
                    <a:lumMod val="50000"/>
                  </a:schemeClr>
                </a:solidFill>
                <a:latin typeface="Comic Sans MS" panose="030F0702030302020204" pitchFamily="66" charset="0"/>
              </a:rPr>
              <a:t>School of </a:t>
            </a:r>
            <a:r>
              <a:rPr lang="en-US" altLang="zh-CN" sz="1600" i="1" dirty="0">
                <a:solidFill>
                  <a:schemeClr val="bg2">
                    <a:lumMod val="50000"/>
                  </a:schemeClr>
                </a:solidFill>
                <a:latin typeface="Comic Sans MS" panose="030F0702030302020204" pitchFamily="66" charset="0"/>
              </a:rPr>
              <a:t>CST</a:t>
            </a:r>
            <a:r>
              <a:rPr lang="zh-CN" altLang="en-US" sz="1600" dirty="0">
                <a:solidFill>
                  <a:schemeClr val="bg2">
                    <a:lumMod val="50000"/>
                  </a:schemeClr>
                </a:solidFill>
                <a:latin typeface="Comic Sans MS" panose="030F0702030302020204" pitchFamily="66" charset="0"/>
              </a:rPr>
              <a:t>, Harbin Institute of Technology, </a:t>
            </a:r>
            <a:r>
              <a:rPr lang="en-US" altLang="zh-CN" sz="1600" dirty="0">
                <a:solidFill>
                  <a:schemeClr val="bg2">
                    <a:lumMod val="50000"/>
                  </a:schemeClr>
                </a:solidFill>
                <a:latin typeface="Comic Sans MS" panose="030F0702030302020204" pitchFamily="66" charset="0"/>
              </a:rPr>
              <a:t>Harbin, China</a:t>
            </a:r>
          </a:p>
          <a:p>
            <a:pPr marL="342900" indent="-342900" algn="ctr">
              <a:buFont typeface="+mj-lt"/>
              <a:buAutoNum type="arabicPeriod"/>
            </a:pPr>
            <a:r>
              <a:rPr lang="en-US" altLang="zh-CN" sz="1600" dirty="0">
                <a:solidFill>
                  <a:schemeClr val="bg2">
                    <a:lumMod val="50000"/>
                  </a:schemeClr>
                </a:solidFill>
                <a:latin typeface="Comic Sans MS" panose="030F0702030302020204" pitchFamily="66" charset="0"/>
              </a:rPr>
              <a:t>Cyberspace Security Research Center, Pengcheng Laboratory, Shenzhen, China.</a:t>
            </a:r>
          </a:p>
          <a:p>
            <a:pPr marL="342900" indent="-342900" algn="ctr">
              <a:buFont typeface="+mj-lt"/>
              <a:buAutoNum type="arabicPeriod"/>
            </a:pPr>
            <a:r>
              <a:rPr lang="zh-CN" altLang="en-US" sz="1600" dirty="0">
                <a:solidFill>
                  <a:schemeClr val="bg2">
                    <a:lumMod val="50000"/>
                  </a:schemeClr>
                </a:solidFill>
                <a:latin typeface="Comic Sans MS" panose="030F0702030302020204" pitchFamily="66" charset="0"/>
              </a:rPr>
              <a:t>College of </a:t>
            </a:r>
            <a:r>
              <a:rPr lang="en-US" altLang="zh-CN" sz="1600" i="1" dirty="0">
                <a:solidFill>
                  <a:schemeClr val="bg2">
                    <a:lumMod val="50000"/>
                  </a:schemeClr>
                </a:solidFill>
                <a:latin typeface="Comic Sans MS" panose="030F0702030302020204" pitchFamily="66" charset="0"/>
              </a:rPr>
              <a:t>IST</a:t>
            </a:r>
            <a:r>
              <a:rPr lang="zh-CN" altLang="en-US" sz="1600" dirty="0">
                <a:solidFill>
                  <a:schemeClr val="bg2">
                    <a:lumMod val="50000"/>
                  </a:schemeClr>
                </a:solidFill>
                <a:latin typeface="Comic Sans MS" panose="030F0702030302020204" pitchFamily="66" charset="0"/>
              </a:rPr>
              <a:t>, Pennsylvania State University, PA, USA</a:t>
            </a:r>
          </a:p>
        </p:txBody>
      </p:sp>
      <p:pic>
        <p:nvPicPr>
          <p:cNvPr id="11" name="图片 10">
            <a:extLst>
              <a:ext uri="{FF2B5EF4-FFF2-40B4-BE49-F238E27FC236}">
                <a16:creationId xmlns:a16="http://schemas.microsoft.com/office/drawing/2014/main" id="{53A97FA5-DE72-4974-8FFA-E719EC4E214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470802" y="3318099"/>
            <a:ext cx="215858" cy="215858"/>
          </a:xfrm>
          <a:prstGeom prst="rect">
            <a:avLst/>
          </a:prstGeom>
        </p:spPr>
      </p:pic>
      <p:pic>
        <p:nvPicPr>
          <p:cNvPr id="13" name="图片 12">
            <a:extLst>
              <a:ext uri="{FF2B5EF4-FFF2-40B4-BE49-F238E27FC236}">
                <a16:creationId xmlns:a16="http://schemas.microsoft.com/office/drawing/2014/main" id="{5E16F8B2-E449-4AD9-A01E-67D62BE738D5}"/>
              </a:ext>
            </a:extLst>
          </p:cNvPr>
          <p:cNvPicPr>
            <a:picLocks noChangeAspect="1"/>
          </p:cNvPicPr>
          <p:nvPr/>
        </p:nvPicPr>
        <p:blipFill>
          <a:blip r:embed="rId7"/>
          <a:stretch>
            <a:fillRect/>
          </a:stretch>
        </p:blipFill>
        <p:spPr>
          <a:xfrm>
            <a:off x="7275397" y="5877892"/>
            <a:ext cx="1534495" cy="695318"/>
          </a:xfrm>
          <a:prstGeom prst="rect">
            <a:avLst/>
          </a:prstGeom>
        </p:spPr>
      </p:pic>
    </p:spTree>
    <p:extLst>
      <p:ext uri="{BB962C8B-B14F-4D97-AF65-F5344CB8AC3E}">
        <p14:creationId xmlns:p14="http://schemas.microsoft.com/office/powerpoint/2010/main" val="2977582750"/>
      </p:ext>
    </p:extLst>
  </p:cSld>
  <p:clrMapOvr>
    <a:masterClrMapping/>
  </p:clrMapOvr>
  <mc:AlternateContent xmlns:mc="http://schemas.openxmlformats.org/markup-compatibility/2006">
    <mc:Choice xmlns:p14="http://schemas.microsoft.com/office/powerpoint/2010/main" Requires="p14">
      <p:transition spd="slow" p14:dur="2000" advTm="24896"/>
    </mc:Choice>
    <mc:Fallback>
      <p:transition spd="slow" advTm="2489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F5B020F-0A0D-4B40-9A0B-DF24525B351F}"/>
              </a:ext>
            </a:extLst>
          </p:cNvPr>
          <p:cNvSpPr/>
          <p:nvPr/>
        </p:nvSpPr>
        <p:spPr>
          <a:xfrm>
            <a:off x="519108" y="411205"/>
            <a:ext cx="5284531" cy="646331"/>
          </a:xfrm>
          <a:prstGeom prst="rect">
            <a:avLst/>
          </a:prstGeom>
        </p:spPr>
        <p:txBody>
          <a:bodyPr wrap="square">
            <a:spAutoFit/>
          </a:bodyPr>
          <a:lstStyle/>
          <a:p>
            <a:r>
              <a:rPr lang="en-US" altLang="zh-CN" sz="3600" dirty="0">
                <a:solidFill>
                  <a:schemeClr val="tx1">
                    <a:lumMod val="75000"/>
                    <a:lumOff val="25000"/>
                  </a:schemeClr>
                </a:solidFill>
                <a:latin typeface="Comic Sans MS" panose="030F0702030302020204" pitchFamily="66" charset="0"/>
                <a:ea typeface="Microsoft YaHei UI" panose="020B0503020204020204" pitchFamily="34" charset="-122"/>
              </a:rPr>
              <a:t>Keywords: ORG, ORGB</a:t>
            </a:r>
            <a:endParaRPr lang="zh-CN" altLang="en-US" sz="3600" dirty="0">
              <a:solidFill>
                <a:schemeClr val="tx1">
                  <a:lumMod val="75000"/>
                  <a:lumOff val="25000"/>
                </a:schemeClr>
              </a:solidFill>
              <a:latin typeface="Comic Sans MS" panose="030F0702030302020204" pitchFamily="66" charset="0"/>
              <a:ea typeface="Microsoft YaHei UI" panose="020B0503020204020204" pitchFamily="34" charset="-122"/>
            </a:endParaRPr>
          </a:p>
        </p:txBody>
      </p:sp>
      <p:sp>
        <p:nvSpPr>
          <p:cNvPr id="3" name="矩形 2">
            <a:extLst>
              <a:ext uri="{FF2B5EF4-FFF2-40B4-BE49-F238E27FC236}">
                <a16:creationId xmlns:a16="http://schemas.microsoft.com/office/drawing/2014/main" id="{CCE2B10B-589B-4B00-BD5D-D5375A718F6A}"/>
              </a:ext>
            </a:extLst>
          </p:cNvPr>
          <p:cNvSpPr/>
          <p:nvPr/>
        </p:nvSpPr>
        <p:spPr>
          <a:xfrm>
            <a:off x="544433" y="3609778"/>
            <a:ext cx="4257897" cy="369332"/>
          </a:xfrm>
          <a:prstGeom prst="rect">
            <a:avLst/>
          </a:prstGeom>
          <a:solidFill>
            <a:schemeClr val="accent4">
              <a:lumMod val="75000"/>
            </a:schemeClr>
          </a:solidFill>
        </p:spPr>
        <p:txBody>
          <a:bodyPr wrap="none">
            <a:spAutoFit/>
          </a:bodyPr>
          <a:lstStyle/>
          <a:p>
            <a:r>
              <a:rPr lang="zh-CN" altLang="en-US" b="1" dirty="0">
                <a:latin typeface="Comic Sans MS" panose="030F0702030302020204" pitchFamily="66" charset="0"/>
              </a:rPr>
              <a:t>Object Reference Graph Birthmarks</a:t>
            </a:r>
          </a:p>
        </p:txBody>
      </p:sp>
      <p:pic>
        <p:nvPicPr>
          <p:cNvPr id="4" name="图片 3">
            <a:extLst>
              <a:ext uri="{FF2B5EF4-FFF2-40B4-BE49-F238E27FC236}">
                <a16:creationId xmlns:a16="http://schemas.microsoft.com/office/drawing/2014/main" id="{AB907137-0D0D-4188-BFE0-E7710129F5E7}"/>
              </a:ext>
            </a:extLst>
          </p:cNvPr>
          <p:cNvPicPr>
            <a:picLocks noChangeAspect="1"/>
          </p:cNvPicPr>
          <p:nvPr/>
        </p:nvPicPr>
        <p:blipFill>
          <a:blip r:embed="rId3"/>
          <a:stretch>
            <a:fillRect/>
          </a:stretch>
        </p:blipFill>
        <p:spPr>
          <a:xfrm>
            <a:off x="519108" y="2197865"/>
            <a:ext cx="5284531" cy="965243"/>
          </a:xfrm>
          <a:prstGeom prst="rect">
            <a:avLst/>
          </a:prstGeom>
        </p:spPr>
      </p:pic>
      <p:pic>
        <p:nvPicPr>
          <p:cNvPr id="5" name="图片 4">
            <a:extLst>
              <a:ext uri="{FF2B5EF4-FFF2-40B4-BE49-F238E27FC236}">
                <a16:creationId xmlns:a16="http://schemas.microsoft.com/office/drawing/2014/main" id="{BF90C304-3B7F-42B9-AE6A-7D357304203A}"/>
              </a:ext>
            </a:extLst>
          </p:cNvPr>
          <p:cNvPicPr>
            <a:picLocks noChangeAspect="1"/>
          </p:cNvPicPr>
          <p:nvPr/>
        </p:nvPicPr>
        <p:blipFill>
          <a:blip r:embed="rId4"/>
          <a:stretch>
            <a:fillRect/>
          </a:stretch>
        </p:blipFill>
        <p:spPr>
          <a:xfrm>
            <a:off x="544434" y="4224168"/>
            <a:ext cx="5259206" cy="2206804"/>
          </a:xfrm>
          <a:prstGeom prst="rect">
            <a:avLst/>
          </a:prstGeom>
        </p:spPr>
      </p:pic>
      <p:sp>
        <p:nvSpPr>
          <p:cNvPr id="8" name="矩形 7">
            <a:extLst>
              <a:ext uri="{FF2B5EF4-FFF2-40B4-BE49-F238E27FC236}">
                <a16:creationId xmlns:a16="http://schemas.microsoft.com/office/drawing/2014/main" id="{B7765D52-532D-4D71-AEF7-D1C48A31F9C8}"/>
              </a:ext>
            </a:extLst>
          </p:cNvPr>
          <p:cNvSpPr/>
          <p:nvPr/>
        </p:nvSpPr>
        <p:spPr>
          <a:xfrm>
            <a:off x="519108" y="1558963"/>
            <a:ext cx="2940228" cy="369332"/>
          </a:xfrm>
          <a:prstGeom prst="rect">
            <a:avLst/>
          </a:prstGeom>
          <a:solidFill>
            <a:schemeClr val="accent4">
              <a:lumMod val="75000"/>
            </a:schemeClr>
          </a:solidFill>
        </p:spPr>
        <p:txBody>
          <a:bodyPr wrap="none">
            <a:spAutoFit/>
          </a:bodyPr>
          <a:lstStyle/>
          <a:p>
            <a:r>
              <a:rPr lang="zh-CN" altLang="en-US" b="1" dirty="0">
                <a:latin typeface="Comic Sans MS" panose="030F0702030302020204" pitchFamily="66" charset="0"/>
              </a:rPr>
              <a:t>Object Reference Grap</a:t>
            </a:r>
            <a:r>
              <a:rPr lang="en-US" altLang="zh-CN" b="1" dirty="0">
                <a:latin typeface="Comic Sans MS" panose="030F0702030302020204" pitchFamily="66" charset="0"/>
              </a:rPr>
              <a:t>h</a:t>
            </a:r>
            <a:endParaRPr lang="zh-CN" altLang="en-US" b="1" dirty="0">
              <a:latin typeface="Comic Sans MS" panose="030F0702030302020204" pitchFamily="66" charset="0"/>
            </a:endParaRPr>
          </a:p>
        </p:txBody>
      </p:sp>
      <p:pic>
        <p:nvPicPr>
          <p:cNvPr id="10" name="图片 9">
            <a:extLst>
              <a:ext uri="{FF2B5EF4-FFF2-40B4-BE49-F238E27FC236}">
                <a16:creationId xmlns:a16="http://schemas.microsoft.com/office/drawing/2014/main" id="{BE9A8E30-13AB-4B87-A78A-B0B4AC880B59}"/>
              </a:ext>
            </a:extLst>
          </p:cNvPr>
          <p:cNvPicPr>
            <a:picLocks noChangeAspect="1"/>
          </p:cNvPicPr>
          <p:nvPr/>
        </p:nvPicPr>
        <p:blipFill>
          <a:blip r:embed="rId5"/>
          <a:stretch>
            <a:fillRect/>
          </a:stretch>
        </p:blipFill>
        <p:spPr>
          <a:xfrm>
            <a:off x="6109389" y="618956"/>
            <a:ext cx="1652282" cy="2185398"/>
          </a:xfrm>
          <a:prstGeom prst="rect">
            <a:avLst/>
          </a:prstGeom>
        </p:spPr>
      </p:pic>
      <p:pic>
        <p:nvPicPr>
          <p:cNvPr id="11" name="图片 10">
            <a:extLst>
              <a:ext uri="{FF2B5EF4-FFF2-40B4-BE49-F238E27FC236}">
                <a16:creationId xmlns:a16="http://schemas.microsoft.com/office/drawing/2014/main" id="{3507451E-CD1A-4075-8BA8-FDB909605F1A}"/>
              </a:ext>
            </a:extLst>
          </p:cNvPr>
          <p:cNvPicPr>
            <a:picLocks noChangeAspect="1"/>
          </p:cNvPicPr>
          <p:nvPr/>
        </p:nvPicPr>
        <p:blipFill>
          <a:blip r:embed="rId6"/>
          <a:stretch>
            <a:fillRect/>
          </a:stretch>
        </p:blipFill>
        <p:spPr>
          <a:xfrm>
            <a:off x="7392527" y="2804354"/>
            <a:ext cx="1652281" cy="2588827"/>
          </a:xfrm>
          <a:prstGeom prst="rect">
            <a:avLst/>
          </a:prstGeom>
        </p:spPr>
      </p:pic>
      <p:pic>
        <p:nvPicPr>
          <p:cNvPr id="12" name="图片 11">
            <a:extLst>
              <a:ext uri="{FF2B5EF4-FFF2-40B4-BE49-F238E27FC236}">
                <a16:creationId xmlns:a16="http://schemas.microsoft.com/office/drawing/2014/main" id="{E75D8101-1ED1-4DEB-85F4-53E81ADEC90E}"/>
              </a:ext>
            </a:extLst>
          </p:cNvPr>
          <p:cNvPicPr>
            <a:picLocks noChangeAspect="1"/>
          </p:cNvPicPr>
          <p:nvPr/>
        </p:nvPicPr>
        <p:blipFill>
          <a:blip r:embed="rId7"/>
          <a:stretch>
            <a:fillRect/>
          </a:stretch>
        </p:blipFill>
        <p:spPr>
          <a:xfrm>
            <a:off x="6042741" y="4989752"/>
            <a:ext cx="1349786" cy="1466146"/>
          </a:xfrm>
          <a:prstGeom prst="rect">
            <a:avLst/>
          </a:prstGeom>
        </p:spPr>
      </p:pic>
    </p:spTree>
    <p:extLst>
      <p:ext uri="{BB962C8B-B14F-4D97-AF65-F5344CB8AC3E}">
        <p14:creationId xmlns:p14="http://schemas.microsoft.com/office/powerpoint/2010/main" val="4196333179"/>
      </p:ext>
    </p:extLst>
  </p:cSld>
  <p:clrMapOvr>
    <a:masterClrMapping/>
  </p:clrMapOvr>
  <mc:AlternateContent xmlns:mc="http://schemas.openxmlformats.org/markup-compatibility/2006">
    <mc:Choice xmlns:p14="http://schemas.microsoft.com/office/powerpoint/2010/main" Requires="p14">
      <p:transition spd="slow" p14:dur="2000" advTm="43302"/>
    </mc:Choice>
    <mc:Fallback>
      <p:transition spd="slow" advTm="4330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5EAF761F-63B1-49D8-929E-A58B9D35D6E5}"/>
              </a:ext>
            </a:extLst>
          </p:cNvPr>
          <p:cNvPicPr>
            <a:picLocks noChangeAspect="1"/>
          </p:cNvPicPr>
          <p:nvPr/>
        </p:nvPicPr>
        <p:blipFill>
          <a:blip r:embed="rId3"/>
          <a:stretch>
            <a:fillRect/>
          </a:stretch>
        </p:blipFill>
        <p:spPr>
          <a:xfrm>
            <a:off x="6867482" y="997733"/>
            <a:ext cx="2127050" cy="1355581"/>
          </a:xfrm>
          <a:prstGeom prst="rect">
            <a:avLst/>
          </a:prstGeom>
        </p:spPr>
      </p:pic>
      <p:pic>
        <p:nvPicPr>
          <p:cNvPr id="2" name="图片 1">
            <a:extLst>
              <a:ext uri="{FF2B5EF4-FFF2-40B4-BE49-F238E27FC236}">
                <a16:creationId xmlns:a16="http://schemas.microsoft.com/office/drawing/2014/main" id="{A7A080AD-C8D3-4B35-8D87-2E788D3D313A}"/>
              </a:ext>
            </a:extLst>
          </p:cNvPr>
          <p:cNvPicPr>
            <a:picLocks noChangeAspect="1"/>
          </p:cNvPicPr>
          <p:nvPr/>
        </p:nvPicPr>
        <p:blipFill>
          <a:blip r:embed="rId4"/>
          <a:stretch>
            <a:fillRect/>
          </a:stretch>
        </p:blipFill>
        <p:spPr>
          <a:xfrm>
            <a:off x="1961943" y="1213336"/>
            <a:ext cx="2347978" cy="887891"/>
          </a:xfrm>
          <a:prstGeom prst="rect">
            <a:avLst/>
          </a:prstGeom>
        </p:spPr>
      </p:pic>
      <p:pic>
        <p:nvPicPr>
          <p:cNvPr id="3" name="图片 2">
            <a:extLst>
              <a:ext uri="{FF2B5EF4-FFF2-40B4-BE49-F238E27FC236}">
                <a16:creationId xmlns:a16="http://schemas.microsoft.com/office/drawing/2014/main" id="{F208E001-F866-490F-8F48-9090CC6A2B53}"/>
              </a:ext>
            </a:extLst>
          </p:cNvPr>
          <p:cNvPicPr>
            <a:picLocks noChangeAspect="1"/>
          </p:cNvPicPr>
          <p:nvPr/>
        </p:nvPicPr>
        <p:blipFill>
          <a:blip r:embed="rId5"/>
          <a:stretch>
            <a:fillRect/>
          </a:stretch>
        </p:blipFill>
        <p:spPr>
          <a:xfrm>
            <a:off x="1015461" y="2409094"/>
            <a:ext cx="7645648" cy="3720481"/>
          </a:xfrm>
          <a:prstGeom prst="rect">
            <a:avLst/>
          </a:prstGeom>
        </p:spPr>
      </p:pic>
      <p:sp>
        <p:nvSpPr>
          <p:cNvPr id="4" name="文本框 3">
            <a:extLst>
              <a:ext uri="{FF2B5EF4-FFF2-40B4-BE49-F238E27FC236}">
                <a16:creationId xmlns:a16="http://schemas.microsoft.com/office/drawing/2014/main" id="{A26DFBEA-57BB-4E88-B199-DA9B52C0AF8B}"/>
              </a:ext>
            </a:extLst>
          </p:cNvPr>
          <p:cNvSpPr txBox="1"/>
          <p:nvPr/>
        </p:nvSpPr>
        <p:spPr>
          <a:xfrm>
            <a:off x="245970" y="334983"/>
            <a:ext cx="4666662" cy="461665"/>
          </a:xfrm>
          <a:prstGeom prst="rect">
            <a:avLst/>
          </a:prstGeom>
          <a:solidFill>
            <a:schemeClr val="accent4">
              <a:lumMod val="75000"/>
            </a:schemeClr>
          </a:solidFill>
        </p:spPr>
        <p:txBody>
          <a:bodyPr wrap="none" rtlCol="0">
            <a:spAutoFit/>
          </a:bodyPr>
          <a:lstStyle/>
          <a:p>
            <a:r>
              <a:rPr lang="en-US" altLang="zh-CN" sz="2400" b="1" dirty="0">
                <a:latin typeface="Comic Sans MS" panose="030F0702030302020204" pitchFamily="66" charset="0"/>
                <a:ea typeface="Microsoft YaHei UI" panose="020B0503020204020204" pitchFamily="34" charset="-122"/>
              </a:rPr>
              <a:t>Birthmark Base Establishment</a:t>
            </a:r>
            <a:endParaRPr lang="zh-CN" altLang="en-US" sz="2400" b="1" dirty="0">
              <a:latin typeface="Comic Sans MS" panose="030F0702030302020204" pitchFamily="66" charset="0"/>
              <a:ea typeface="Microsoft YaHei UI" panose="020B0503020204020204" pitchFamily="34" charset="-122"/>
            </a:endParaRPr>
          </a:p>
        </p:txBody>
      </p:sp>
      <p:pic>
        <p:nvPicPr>
          <p:cNvPr id="13" name="图片 12">
            <a:extLst>
              <a:ext uri="{FF2B5EF4-FFF2-40B4-BE49-F238E27FC236}">
                <a16:creationId xmlns:a16="http://schemas.microsoft.com/office/drawing/2014/main" id="{D9A7515A-DB11-46BE-AAA9-875B0CFA556A}"/>
              </a:ext>
            </a:extLst>
          </p:cNvPr>
          <p:cNvPicPr>
            <a:picLocks noChangeAspect="1"/>
          </p:cNvPicPr>
          <p:nvPr/>
        </p:nvPicPr>
        <p:blipFill>
          <a:blip r:embed="rId6"/>
          <a:stretch>
            <a:fillRect/>
          </a:stretch>
        </p:blipFill>
        <p:spPr>
          <a:xfrm>
            <a:off x="245970" y="5481496"/>
            <a:ext cx="3569891" cy="1151183"/>
          </a:xfrm>
          <a:prstGeom prst="rect">
            <a:avLst/>
          </a:prstGeom>
        </p:spPr>
      </p:pic>
      <p:sp>
        <p:nvSpPr>
          <p:cNvPr id="16" name="对话气泡: 圆角矩形 15">
            <a:extLst>
              <a:ext uri="{FF2B5EF4-FFF2-40B4-BE49-F238E27FC236}">
                <a16:creationId xmlns:a16="http://schemas.microsoft.com/office/drawing/2014/main" id="{63F1760F-131B-4FB3-BE3B-57FBE34575C9}"/>
              </a:ext>
            </a:extLst>
          </p:cNvPr>
          <p:cNvSpPr/>
          <p:nvPr/>
        </p:nvSpPr>
        <p:spPr>
          <a:xfrm>
            <a:off x="1833707" y="1026741"/>
            <a:ext cx="2606407" cy="1218579"/>
          </a:xfrm>
          <a:prstGeom prst="wedgeRoundRectCallout">
            <a:avLst>
              <a:gd name="adj1" fmla="val 16738"/>
              <a:gd name="adj2" fmla="val 78679"/>
              <a:gd name="adj3" fmla="val 16667"/>
            </a:avLst>
          </a:prstGeom>
          <a:noFill/>
          <a:ln w="19050">
            <a:solidFill>
              <a:schemeClr val="accent6">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对话气泡: 圆角矩形 16">
            <a:extLst>
              <a:ext uri="{FF2B5EF4-FFF2-40B4-BE49-F238E27FC236}">
                <a16:creationId xmlns:a16="http://schemas.microsoft.com/office/drawing/2014/main" id="{EC192832-CC60-497E-A922-5A40CFFB32A2}"/>
              </a:ext>
            </a:extLst>
          </p:cNvPr>
          <p:cNvSpPr/>
          <p:nvPr/>
        </p:nvSpPr>
        <p:spPr>
          <a:xfrm>
            <a:off x="6776417" y="821030"/>
            <a:ext cx="2316261" cy="1588064"/>
          </a:xfrm>
          <a:prstGeom prst="wedgeRoundRectCallout">
            <a:avLst>
              <a:gd name="adj1" fmla="val 3522"/>
              <a:gd name="adj2" fmla="val 69457"/>
              <a:gd name="adj3" fmla="val 16667"/>
            </a:avLst>
          </a:prstGeom>
          <a:noFill/>
          <a:ln w="19050">
            <a:solidFill>
              <a:schemeClr val="accent6">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对话气泡: 圆角矩形 17">
            <a:extLst>
              <a:ext uri="{FF2B5EF4-FFF2-40B4-BE49-F238E27FC236}">
                <a16:creationId xmlns:a16="http://schemas.microsoft.com/office/drawing/2014/main" id="{7DA2949D-7613-4E1E-8653-F729A8DF9D82}"/>
              </a:ext>
            </a:extLst>
          </p:cNvPr>
          <p:cNvSpPr/>
          <p:nvPr/>
        </p:nvSpPr>
        <p:spPr>
          <a:xfrm>
            <a:off x="158263" y="5319345"/>
            <a:ext cx="3736730" cy="1417241"/>
          </a:xfrm>
          <a:prstGeom prst="wedgeRoundRectCallout">
            <a:avLst>
              <a:gd name="adj1" fmla="val 32819"/>
              <a:gd name="adj2" fmla="val -62207"/>
              <a:gd name="adj3" fmla="val 16667"/>
            </a:avLst>
          </a:prstGeom>
          <a:noFill/>
          <a:ln w="19050">
            <a:solidFill>
              <a:schemeClr val="accent6">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074250"/>
      </p:ext>
    </p:extLst>
  </p:cSld>
  <p:clrMapOvr>
    <a:masterClrMapping/>
  </p:clrMapOvr>
  <mc:AlternateContent xmlns:mc="http://schemas.openxmlformats.org/markup-compatibility/2006">
    <mc:Choice xmlns:p14="http://schemas.microsoft.com/office/powerpoint/2010/main" Requires="p14">
      <p:transition spd="slow" p14:dur="2000" advTm="72229"/>
    </mc:Choice>
    <mc:Fallback>
      <p:transition spd="slow" advTm="7222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B179DAF-7B57-4407-9355-46A48759262D}"/>
              </a:ext>
            </a:extLst>
          </p:cNvPr>
          <p:cNvPicPr>
            <a:picLocks noChangeAspect="1"/>
          </p:cNvPicPr>
          <p:nvPr/>
        </p:nvPicPr>
        <p:blipFill>
          <a:blip r:embed="rId3"/>
          <a:stretch>
            <a:fillRect/>
          </a:stretch>
        </p:blipFill>
        <p:spPr>
          <a:xfrm>
            <a:off x="163779" y="2890936"/>
            <a:ext cx="4587638" cy="3741744"/>
          </a:xfrm>
          <a:prstGeom prst="rect">
            <a:avLst/>
          </a:prstGeom>
        </p:spPr>
      </p:pic>
      <p:pic>
        <p:nvPicPr>
          <p:cNvPr id="27" name="图片 26">
            <a:extLst>
              <a:ext uri="{FF2B5EF4-FFF2-40B4-BE49-F238E27FC236}">
                <a16:creationId xmlns:a16="http://schemas.microsoft.com/office/drawing/2014/main" id="{34EE11C6-ED82-4D88-A5BB-9831939AF73D}"/>
              </a:ext>
            </a:extLst>
          </p:cNvPr>
          <p:cNvPicPr>
            <a:picLocks noChangeAspect="1"/>
          </p:cNvPicPr>
          <p:nvPr/>
        </p:nvPicPr>
        <p:blipFill>
          <a:blip r:embed="rId4"/>
          <a:stretch>
            <a:fillRect/>
          </a:stretch>
        </p:blipFill>
        <p:spPr>
          <a:xfrm>
            <a:off x="5231547" y="2855666"/>
            <a:ext cx="1117356" cy="2127994"/>
          </a:xfrm>
          <a:prstGeom prst="rect">
            <a:avLst/>
          </a:prstGeom>
        </p:spPr>
      </p:pic>
      <p:pic>
        <p:nvPicPr>
          <p:cNvPr id="22" name="图片 21">
            <a:extLst>
              <a:ext uri="{FF2B5EF4-FFF2-40B4-BE49-F238E27FC236}">
                <a16:creationId xmlns:a16="http://schemas.microsoft.com/office/drawing/2014/main" id="{D28493DA-2DE5-42CB-98B5-5973CD5E990C}"/>
              </a:ext>
            </a:extLst>
          </p:cNvPr>
          <p:cNvPicPr>
            <a:picLocks noChangeAspect="1"/>
          </p:cNvPicPr>
          <p:nvPr/>
        </p:nvPicPr>
        <p:blipFill>
          <a:blip r:embed="rId5"/>
          <a:stretch>
            <a:fillRect/>
          </a:stretch>
        </p:blipFill>
        <p:spPr>
          <a:xfrm>
            <a:off x="202225" y="1545685"/>
            <a:ext cx="1832572" cy="1355511"/>
          </a:xfrm>
          <a:prstGeom prst="rect">
            <a:avLst/>
          </a:prstGeom>
        </p:spPr>
      </p:pic>
      <p:sp>
        <p:nvSpPr>
          <p:cNvPr id="6" name="文本框 5">
            <a:extLst>
              <a:ext uri="{FF2B5EF4-FFF2-40B4-BE49-F238E27FC236}">
                <a16:creationId xmlns:a16="http://schemas.microsoft.com/office/drawing/2014/main" id="{CF1D38AF-8FC6-4B6C-9F24-72B53E894757}"/>
              </a:ext>
            </a:extLst>
          </p:cNvPr>
          <p:cNvSpPr txBox="1"/>
          <p:nvPr/>
        </p:nvSpPr>
        <p:spPr>
          <a:xfrm>
            <a:off x="4651131" y="624257"/>
            <a:ext cx="184731" cy="369332"/>
          </a:xfrm>
          <a:prstGeom prst="rect">
            <a:avLst/>
          </a:prstGeom>
          <a:noFill/>
        </p:spPr>
        <p:txBody>
          <a:bodyPr wrap="none" rtlCol="0">
            <a:spAutoFit/>
          </a:bodyPr>
          <a:lstStyle/>
          <a:p>
            <a:endParaRPr lang="zh-CN" altLang="en-US" dirty="0"/>
          </a:p>
        </p:txBody>
      </p:sp>
      <p:pic>
        <p:nvPicPr>
          <p:cNvPr id="10" name="图片 9">
            <a:extLst>
              <a:ext uri="{FF2B5EF4-FFF2-40B4-BE49-F238E27FC236}">
                <a16:creationId xmlns:a16="http://schemas.microsoft.com/office/drawing/2014/main" id="{4F0A9F42-B755-4BBC-9071-E9ED8C83E03A}"/>
              </a:ext>
            </a:extLst>
          </p:cNvPr>
          <p:cNvPicPr>
            <a:picLocks noChangeAspect="1"/>
          </p:cNvPicPr>
          <p:nvPr/>
        </p:nvPicPr>
        <p:blipFill>
          <a:blip r:embed="rId6"/>
          <a:stretch>
            <a:fillRect/>
          </a:stretch>
        </p:blipFill>
        <p:spPr>
          <a:xfrm>
            <a:off x="2434796" y="1548220"/>
            <a:ext cx="4274408" cy="791973"/>
          </a:xfrm>
          <a:prstGeom prst="rect">
            <a:avLst/>
          </a:prstGeom>
        </p:spPr>
      </p:pic>
      <p:pic>
        <p:nvPicPr>
          <p:cNvPr id="14" name="图片 13">
            <a:extLst>
              <a:ext uri="{FF2B5EF4-FFF2-40B4-BE49-F238E27FC236}">
                <a16:creationId xmlns:a16="http://schemas.microsoft.com/office/drawing/2014/main" id="{AD88ECB1-177D-4665-A2DD-7B2334227B00}"/>
              </a:ext>
            </a:extLst>
          </p:cNvPr>
          <p:cNvPicPr>
            <a:picLocks noChangeAspect="1"/>
          </p:cNvPicPr>
          <p:nvPr/>
        </p:nvPicPr>
        <p:blipFill>
          <a:blip r:embed="rId7"/>
          <a:stretch>
            <a:fillRect/>
          </a:stretch>
        </p:blipFill>
        <p:spPr>
          <a:xfrm rot="5400000">
            <a:off x="6687582" y="1243851"/>
            <a:ext cx="2878675" cy="1078316"/>
          </a:xfrm>
          <a:prstGeom prst="rect">
            <a:avLst/>
          </a:prstGeom>
        </p:spPr>
      </p:pic>
      <p:pic>
        <p:nvPicPr>
          <p:cNvPr id="18" name="图片 17">
            <a:extLst>
              <a:ext uri="{FF2B5EF4-FFF2-40B4-BE49-F238E27FC236}">
                <a16:creationId xmlns:a16="http://schemas.microsoft.com/office/drawing/2014/main" id="{9588826B-90F6-40A8-81A7-E3EE4463C87A}"/>
              </a:ext>
            </a:extLst>
          </p:cNvPr>
          <p:cNvPicPr>
            <a:picLocks noChangeAspect="1"/>
          </p:cNvPicPr>
          <p:nvPr/>
        </p:nvPicPr>
        <p:blipFill>
          <a:blip r:embed="rId8"/>
          <a:stretch>
            <a:fillRect/>
          </a:stretch>
        </p:blipFill>
        <p:spPr>
          <a:xfrm>
            <a:off x="4501943" y="5498133"/>
            <a:ext cx="3528612" cy="1108606"/>
          </a:xfrm>
          <a:prstGeom prst="rect">
            <a:avLst/>
          </a:prstGeom>
        </p:spPr>
      </p:pic>
      <p:sp>
        <p:nvSpPr>
          <p:cNvPr id="25" name="箭头: 下 24">
            <a:extLst>
              <a:ext uri="{FF2B5EF4-FFF2-40B4-BE49-F238E27FC236}">
                <a16:creationId xmlns:a16="http://schemas.microsoft.com/office/drawing/2014/main" id="{7387B9F7-153E-4DA1-B233-2DFDD3126B7E}"/>
              </a:ext>
            </a:extLst>
          </p:cNvPr>
          <p:cNvSpPr/>
          <p:nvPr/>
        </p:nvSpPr>
        <p:spPr>
          <a:xfrm rot="16200000">
            <a:off x="3783283" y="5697982"/>
            <a:ext cx="275582" cy="573068"/>
          </a:xfrm>
          <a:prstGeom prst="down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a:extLst>
              <a:ext uri="{FF2B5EF4-FFF2-40B4-BE49-F238E27FC236}">
                <a16:creationId xmlns:a16="http://schemas.microsoft.com/office/drawing/2014/main" id="{11F0CBCE-1B7E-4F86-9197-6081AB59D6CE}"/>
              </a:ext>
            </a:extLst>
          </p:cNvPr>
          <p:cNvPicPr>
            <a:picLocks noChangeAspect="1"/>
          </p:cNvPicPr>
          <p:nvPr/>
        </p:nvPicPr>
        <p:blipFill>
          <a:blip r:embed="rId9"/>
          <a:stretch>
            <a:fillRect/>
          </a:stretch>
        </p:blipFill>
        <p:spPr>
          <a:xfrm>
            <a:off x="6947900" y="4248150"/>
            <a:ext cx="2055008" cy="745159"/>
          </a:xfrm>
          <a:prstGeom prst="rect">
            <a:avLst/>
          </a:prstGeom>
        </p:spPr>
      </p:pic>
      <p:sp>
        <p:nvSpPr>
          <p:cNvPr id="41" name="标注: 弯曲线形 40">
            <a:extLst>
              <a:ext uri="{FF2B5EF4-FFF2-40B4-BE49-F238E27FC236}">
                <a16:creationId xmlns:a16="http://schemas.microsoft.com/office/drawing/2014/main" id="{217AB079-23D3-4B0E-BC07-2A5A3BE3610C}"/>
              </a:ext>
            </a:extLst>
          </p:cNvPr>
          <p:cNvSpPr/>
          <p:nvPr/>
        </p:nvSpPr>
        <p:spPr>
          <a:xfrm>
            <a:off x="4501943" y="5488496"/>
            <a:ext cx="3528612" cy="1144183"/>
          </a:xfrm>
          <a:prstGeom prst="borderCallout2">
            <a:avLst>
              <a:gd name="adj1" fmla="val 27203"/>
              <a:gd name="adj2" fmla="val 388"/>
              <a:gd name="adj3" fmla="val 76383"/>
              <a:gd name="adj4" fmla="val -8195"/>
              <a:gd name="adj5" fmla="val 84068"/>
              <a:gd name="adj6" fmla="val -35703"/>
            </a:avLst>
          </a:prstGeom>
          <a:noFill/>
          <a:ln w="19050">
            <a:solidFill>
              <a:schemeClr val="accent2">
                <a:lumMod val="60000"/>
                <a:lumOff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对话气泡: 圆角矩形 41">
            <a:extLst>
              <a:ext uri="{FF2B5EF4-FFF2-40B4-BE49-F238E27FC236}">
                <a16:creationId xmlns:a16="http://schemas.microsoft.com/office/drawing/2014/main" id="{2EE5759D-FC9E-4844-B0E5-2B9278B36067}"/>
              </a:ext>
            </a:extLst>
          </p:cNvPr>
          <p:cNvSpPr/>
          <p:nvPr/>
        </p:nvSpPr>
        <p:spPr>
          <a:xfrm>
            <a:off x="6902102" y="4062046"/>
            <a:ext cx="2131773" cy="1108606"/>
          </a:xfrm>
          <a:prstGeom prst="wedgeRoundRectCallout">
            <a:avLst>
              <a:gd name="adj1" fmla="val -21658"/>
              <a:gd name="adj2" fmla="val 102155"/>
              <a:gd name="adj3" fmla="val 16667"/>
            </a:avLst>
          </a:prstGeom>
          <a:noFill/>
          <a:ln w="19050">
            <a:solidFill>
              <a:schemeClr val="accent6">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对话气泡: 圆角矩形 42">
            <a:extLst>
              <a:ext uri="{FF2B5EF4-FFF2-40B4-BE49-F238E27FC236}">
                <a16:creationId xmlns:a16="http://schemas.microsoft.com/office/drawing/2014/main" id="{5B0A6F3E-DD2D-4CEF-8C5F-56D653AF6744}"/>
              </a:ext>
            </a:extLst>
          </p:cNvPr>
          <p:cNvSpPr/>
          <p:nvPr/>
        </p:nvSpPr>
        <p:spPr>
          <a:xfrm>
            <a:off x="5126513" y="2747428"/>
            <a:ext cx="1302225" cy="2315079"/>
          </a:xfrm>
          <a:prstGeom prst="wedgeRoundRectCallout">
            <a:avLst>
              <a:gd name="adj1" fmla="val -95252"/>
              <a:gd name="adj2" fmla="val 34553"/>
              <a:gd name="adj3" fmla="val 16667"/>
            </a:avLst>
          </a:prstGeom>
          <a:noFill/>
          <a:ln w="19050">
            <a:solidFill>
              <a:schemeClr val="accent6">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对话气泡: 圆角矩形 43">
            <a:extLst>
              <a:ext uri="{FF2B5EF4-FFF2-40B4-BE49-F238E27FC236}">
                <a16:creationId xmlns:a16="http://schemas.microsoft.com/office/drawing/2014/main" id="{614C27F3-4CF8-47BC-9342-4BD387F90CD6}"/>
              </a:ext>
            </a:extLst>
          </p:cNvPr>
          <p:cNvSpPr/>
          <p:nvPr/>
        </p:nvSpPr>
        <p:spPr>
          <a:xfrm>
            <a:off x="7507667" y="149869"/>
            <a:ext cx="1302225" cy="3104965"/>
          </a:xfrm>
          <a:prstGeom prst="wedgeRoundRectCallout">
            <a:avLst>
              <a:gd name="adj1" fmla="val -102004"/>
              <a:gd name="adj2" fmla="val -1410"/>
              <a:gd name="adj3" fmla="val 16667"/>
            </a:avLst>
          </a:prstGeom>
          <a:noFill/>
          <a:ln w="19050">
            <a:solidFill>
              <a:schemeClr val="accent6">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对话气泡: 圆角矩形 44">
            <a:extLst>
              <a:ext uri="{FF2B5EF4-FFF2-40B4-BE49-F238E27FC236}">
                <a16:creationId xmlns:a16="http://schemas.microsoft.com/office/drawing/2014/main" id="{A1D6F6B4-A4B6-445C-BDD3-3D26C8916740}"/>
              </a:ext>
            </a:extLst>
          </p:cNvPr>
          <p:cNvSpPr/>
          <p:nvPr/>
        </p:nvSpPr>
        <p:spPr>
          <a:xfrm>
            <a:off x="153367" y="1441940"/>
            <a:ext cx="1913389" cy="1607158"/>
          </a:xfrm>
          <a:prstGeom prst="wedgeRoundRectCallout">
            <a:avLst>
              <a:gd name="adj1" fmla="val 2624"/>
              <a:gd name="adj2" fmla="val 65189"/>
              <a:gd name="adj3" fmla="val 16667"/>
            </a:avLst>
          </a:prstGeom>
          <a:noFill/>
          <a:ln w="19050">
            <a:solidFill>
              <a:schemeClr val="accent6">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标注: 弯曲线形 46">
            <a:extLst>
              <a:ext uri="{FF2B5EF4-FFF2-40B4-BE49-F238E27FC236}">
                <a16:creationId xmlns:a16="http://schemas.microsoft.com/office/drawing/2014/main" id="{9A327584-2377-4191-AE14-E8A1EBDE1F5C}"/>
              </a:ext>
            </a:extLst>
          </p:cNvPr>
          <p:cNvSpPr/>
          <p:nvPr/>
        </p:nvSpPr>
        <p:spPr>
          <a:xfrm>
            <a:off x="2402836" y="1469373"/>
            <a:ext cx="4424364" cy="911190"/>
          </a:xfrm>
          <a:prstGeom prst="borderCallout2">
            <a:avLst>
              <a:gd name="adj1" fmla="val 100537"/>
              <a:gd name="adj2" fmla="val 10920"/>
              <a:gd name="adj3" fmla="val 181560"/>
              <a:gd name="adj4" fmla="val 9690"/>
              <a:gd name="adj5" fmla="val 215299"/>
              <a:gd name="adj6" fmla="val -4702"/>
            </a:avLst>
          </a:prstGeom>
          <a:noFill/>
          <a:ln w="19050">
            <a:solidFill>
              <a:schemeClr val="accent2">
                <a:lumMod val="60000"/>
                <a:lumOff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8AF36F66-9627-4C64-B149-3AEA089227BA}"/>
              </a:ext>
            </a:extLst>
          </p:cNvPr>
          <p:cNvSpPr txBox="1"/>
          <p:nvPr/>
        </p:nvSpPr>
        <p:spPr>
          <a:xfrm>
            <a:off x="245970" y="436583"/>
            <a:ext cx="4666662" cy="461665"/>
          </a:xfrm>
          <a:prstGeom prst="rect">
            <a:avLst/>
          </a:prstGeom>
          <a:solidFill>
            <a:schemeClr val="accent4">
              <a:lumMod val="75000"/>
            </a:schemeClr>
          </a:solidFill>
        </p:spPr>
        <p:txBody>
          <a:bodyPr wrap="none" rtlCol="0">
            <a:spAutoFit/>
          </a:bodyPr>
          <a:lstStyle/>
          <a:p>
            <a:r>
              <a:rPr lang="en-US" altLang="zh-CN" sz="2400" b="1" dirty="0">
                <a:latin typeface="Comic Sans MS" panose="030F0702030302020204" pitchFamily="66" charset="0"/>
                <a:ea typeface="Microsoft YaHei UI" panose="020B0503020204020204" pitchFamily="34" charset="-122"/>
              </a:rPr>
              <a:t>DAMBA System Architecture</a:t>
            </a:r>
            <a:endParaRPr lang="zh-CN" altLang="en-US" sz="2400" b="1" dirty="0">
              <a:latin typeface="Comic Sans MS" panose="030F0702030302020204" pitchFamily="66" charset="0"/>
              <a:ea typeface="Microsoft YaHei UI" panose="020B0503020204020204" pitchFamily="34" charset="-122"/>
            </a:endParaRPr>
          </a:p>
        </p:txBody>
      </p:sp>
    </p:spTree>
    <p:extLst>
      <p:ext uri="{BB962C8B-B14F-4D97-AF65-F5344CB8AC3E}">
        <p14:creationId xmlns:p14="http://schemas.microsoft.com/office/powerpoint/2010/main" val="410737275"/>
      </p:ext>
    </p:extLst>
  </p:cSld>
  <p:clrMapOvr>
    <a:masterClrMapping/>
  </p:clrMapOvr>
  <mc:AlternateContent xmlns:mc="http://schemas.openxmlformats.org/markup-compatibility/2006">
    <mc:Choice xmlns:p14="http://schemas.microsoft.com/office/powerpoint/2010/main" Requires="p14">
      <p:transition spd="slow" p14:dur="2000" advTm="59326"/>
    </mc:Choice>
    <mc:Fallback>
      <p:transition spd="slow" advTm="5932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792B4AC-5380-4D84-8254-7DC480797915}"/>
              </a:ext>
            </a:extLst>
          </p:cNvPr>
          <p:cNvSpPr txBox="1"/>
          <p:nvPr/>
        </p:nvSpPr>
        <p:spPr>
          <a:xfrm>
            <a:off x="1506960" y="2413337"/>
            <a:ext cx="6130079" cy="1015663"/>
          </a:xfrm>
          <a:prstGeom prst="rect">
            <a:avLst/>
          </a:prstGeom>
          <a:noFill/>
        </p:spPr>
        <p:txBody>
          <a:bodyPr wrap="square" rtlCol="0">
            <a:spAutoFit/>
          </a:bodyPr>
          <a:lstStyle/>
          <a:p>
            <a:r>
              <a:rPr lang="en-US" altLang="zh-CN" sz="6000" b="1" dirty="0">
                <a:effectLst>
                  <a:outerShdw blurRad="38100" dist="38100" dir="2700000" algn="tl">
                    <a:srgbClr val="000000">
                      <a:alpha val="43137"/>
                    </a:srgbClr>
                  </a:outerShdw>
                </a:effectLst>
                <a:latin typeface="Action Man" panose="00000400000000000000" pitchFamily="2" charset="0"/>
                <a:cs typeface="Dubai Light" panose="020B0604020202020204" pitchFamily="34" charset="-78"/>
              </a:rPr>
              <a:t> </a:t>
            </a:r>
            <a:r>
              <a:rPr lang="en-US" altLang="zh-CN" sz="6000" b="1" dirty="0">
                <a:effectLst>
                  <a:outerShdw blurRad="38100" dist="38100" dir="2700000" algn="tl">
                    <a:srgbClr val="000000">
                      <a:alpha val="43137"/>
                    </a:srgbClr>
                  </a:outerShdw>
                </a:effectLst>
                <a:latin typeface="Comic Sans MS" panose="030F0702030302020204" pitchFamily="66" charset="0"/>
                <a:cs typeface="Dubai Light" panose="020B0604020202020204" pitchFamily="34" charset="-78"/>
              </a:rPr>
              <a:t>Static Analysis</a:t>
            </a:r>
            <a:endParaRPr lang="zh-CN" altLang="en-US" sz="6000" b="1" dirty="0">
              <a:effectLst>
                <a:outerShdw blurRad="38100" dist="38100" dir="2700000" algn="tl">
                  <a:srgbClr val="000000">
                    <a:alpha val="43137"/>
                  </a:srgbClr>
                </a:outerShdw>
              </a:effectLst>
              <a:latin typeface="Comic Sans MS" panose="030F0702030302020204" pitchFamily="66" charset="0"/>
              <a:cs typeface="Dubai Light" panose="020B0604020202020204" pitchFamily="34" charset="-78"/>
            </a:endParaRPr>
          </a:p>
        </p:txBody>
      </p:sp>
    </p:spTree>
    <p:extLst>
      <p:ext uri="{BB962C8B-B14F-4D97-AF65-F5344CB8AC3E}">
        <p14:creationId xmlns:p14="http://schemas.microsoft.com/office/powerpoint/2010/main" val="2851495022"/>
      </p:ext>
    </p:extLst>
  </p:cSld>
  <p:clrMapOvr>
    <a:masterClrMapping/>
  </p:clrMapOvr>
  <mc:AlternateContent xmlns:mc="http://schemas.openxmlformats.org/markup-compatibility/2006">
    <mc:Choice xmlns:p14="http://schemas.microsoft.com/office/powerpoint/2010/main" Requires="p14">
      <p:transition spd="slow" p14:dur="2000" advTm="4290"/>
    </mc:Choice>
    <mc:Fallback>
      <p:transition spd="slow" advTm="429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A694564-44A4-4BF2-80B4-404F8DBE9253}"/>
              </a:ext>
            </a:extLst>
          </p:cNvPr>
          <p:cNvPicPr>
            <a:picLocks noChangeAspect="1"/>
          </p:cNvPicPr>
          <p:nvPr/>
        </p:nvPicPr>
        <p:blipFill>
          <a:blip r:embed="rId3"/>
          <a:stretch>
            <a:fillRect/>
          </a:stretch>
        </p:blipFill>
        <p:spPr>
          <a:xfrm>
            <a:off x="1091918" y="1278527"/>
            <a:ext cx="2194750" cy="3878916"/>
          </a:xfrm>
          <a:prstGeom prst="rect">
            <a:avLst/>
          </a:prstGeom>
        </p:spPr>
      </p:pic>
      <p:sp>
        <p:nvSpPr>
          <p:cNvPr id="7" name="矩形 6">
            <a:extLst>
              <a:ext uri="{FF2B5EF4-FFF2-40B4-BE49-F238E27FC236}">
                <a16:creationId xmlns:a16="http://schemas.microsoft.com/office/drawing/2014/main" id="{491528CC-540E-4054-95C0-E4DD1F791328}"/>
              </a:ext>
            </a:extLst>
          </p:cNvPr>
          <p:cNvSpPr/>
          <p:nvPr/>
        </p:nvSpPr>
        <p:spPr>
          <a:xfrm>
            <a:off x="-230849" y="5424883"/>
            <a:ext cx="5400719" cy="615553"/>
          </a:xfrm>
          <a:prstGeom prst="rect">
            <a:avLst/>
          </a:prstGeom>
        </p:spPr>
        <p:txBody>
          <a:bodyPr wrap="square">
            <a:spAutoFit/>
          </a:bodyPr>
          <a:lstStyle/>
          <a:p>
            <a:pPr algn="ctr"/>
            <a:r>
              <a:rPr lang="zh-CN" altLang="en-US" dirty="0">
                <a:latin typeface="Comic Sans MS" panose="030F0702030302020204" pitchFamily="66" charset="0"/>
              </a:rPr>
              <a:t>e.g., </a:t>
            </a:r>
            <a:r>
              <a:rPr lang="en-US" altLang="zh-CN" dirty="0">
                <a:latin typeface="Comic Sans MS" panose="030F0702030302020204" pitchFamily="66" charset="0"/>
              </a:rPr>
              <a:t>BaseBridge</a:t>
            </a:r>
            <a:r>
              <a:rPr lang="zh-CN" altLang="en-US" dirty="0">
                <a:latin typeface="Comic Sans MS" panose="030F0702030302020204" pitchFamily="66" charset="0"/>
              </a:rPr>
              <a:t> “</a:t>
            </a:r>
            <a:r>
              <a:rPr lang="en-US" altLang="zh-CN" dirty="0">
                <a:latin typeface="Comic Sans MS" panose="030F0702030302020204" pitchFamily="66" charset="0"/>
              </a:rPr>
              <a:t>Soft.apk</a:t>
            </a:r>
            <a:r>
              <a:rPr lang="zh-CN" altLang="en-US" dirty="0">
                <a:latin typeface="Comic Sans MS" panose="030F0702030302020204" pitchFamily="66" charset="0"/>
              </a:rPr>
              <a:t>”</a:t>
            </a:r>
          </a:p>
          <a:p>
            <a:pPr algn="ctr"/>
            <a:r>
              <a:rPr lang="zh-CN" altLang="en-US" sz="1600" dirty="0">
                <a:latin typeface="Comic Sans MS" panose="030F0702030302020204" pitchFamily="66" charset="0"/>
              </a:rPr>
              <a:t>(MD5:</a:t>
            </a:r>
            <a:r>
              <a:rPr lang="en-US" altLang="zh-CN" sz="1600" dirty="0">
                <a:latin typeface="Comic Sans MS" panose="030F0702030302020204" pitchFamily="66" charset="0"/>
              </a:rPr>
              <a:t>B90F95C3A296408DAC451B58AD8FEC6F</a:t>
            </a:r>
            <a:r>
              <a:rPr lang="zh-CN" altLang="en-US" sz="1600" dirty="0">
                <a:latin typeface="Comic Sans MS" panose="030F0702030302020204" pitchFamily="66" charset="0"/>
              </a:rPr>
              <a:t>)</a:t>
            </a:r>
          </a:p>
        </p:txBody>
      </p:sp>
      <p:sp>
        <p:nvSpPr>
          <p:cNvPr id="10" name="矩形: 圆角 9">
            <a:extLst>
              <a:ext uri="{FF2B5EF4-FFF2-40B4-BE49-F238E27FC236}">
                <a16:creationId xmlns:a16="http://schemas.microsoft.com/office/drawing/2014/main" id="{A19E8E4B-2F2F-4C65-89AD-09DFACE8C034}"/>
              </a:ext>
            </a:extLst>
          </p:cNvPr>
          <p:cNvSpPr/>
          <p:nvPr/>
        </p:nvSpPr>
        <p:spPr>
          <a:xfrm>
            <a:off x="3601621" y="2949819"/>
            <a:ext cx="1568249" cy="958362"/>
          </a:xfrm>
          <a:prstGeom prst="roundRect">
            <a:avLst/>
          </a:prstGeom>
          <a:solidFill>
            <a:srgbClr val="0066FF"/>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mic Sans MS" panose="030F0702030302020204" pitchFamily="66" charset="0"/>
              </a:rPr>
              <a:t>Static Extraction</a:t>
            </a:r>
            <a:endParaRPr lang="zh-CN" altLang="en-US" dirty="0">
              <a:latin typeface="Comic Sans MS" panose="030F0702030302020204" pitchFamily="66" charset="0"/>
            </a:endParaRPr>
          </a:p>
        </p:txBody>
      </p:sp>
      <p:grpSp>
        <p:nvGrpSpPr>
          <p:cNvPr id="21" name="组合 20">
            <a:extLst>
              <a:ext uri="{FF2B5EF4-FFF2-40B4-BE49-F238E27FC236}">
                <a16:creationId xmlns:a16="http://schemas.microsoft.com/office/drawing/2014/main" id="{BBEACC14-7D1E-4BAD-A20C-4347C41C62EB}"/>
              </a:ext>
            </a:extLst>
          </p:cNvPr>
          <p:cNvGrpSpPr/>
          <p:nvPr/>
        </p:nvGrpSpPr>
        <p:grpSpPr>
          <a:xfrm>
            <a:off x="5727616" y="1257592"/>
            <a:ext cx="2194750" cy="2681654"/>
            <a:chOff x="5929347" y="369786"/>
            <a:chExt cx="2194750" cy="2681654"/>
          </a:xfrm>
        </p:grpSpPr>
        <p:sp>
          <p:nvSpPr>
            <p:cNvPr id="12" name="矩形: 折角 11">
              <a:extLst>
                <a:ext uri="{FF2B5EF4-FFF2-40B4-BE49-F238E27FC236}">
                  <a16:creationId xmlns:a16="http://schemas.microsoft.com/office/drawing/2014/main" id="{C8F88DA3-291E-4849-B29F-555EF0A11355}"/>
                </a:ext>
              </a:extLst>
            </p:cNvPr>
            <p:cNvSpPr/>
            <p:nvPr/>
          </p:nvSpPr>
          <p:spPr>
            <a:xfrm>
              <a:off x="5929347" y="369786"/>
              <a:ext cx="2194750" cy="2681654"/>
            </a:xfrm>
            <a:prstGeom prst="foldedCorner">
              <a:avLst>
                <a:gd name="adj" fmla="val 11264"/>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200" dirty="0">
                <a:solidFill>
                  <a:schemeClr val="tx1">
                    <a:lumMod val="95000"/>
                    <a:lumOff val="5000"/>
                  </a:schemeClr>
                </a:solidFill>
              </a:endParaRPr>
            </a:p>
          </p:txBody>
        </p:sp>
        <p:sp>
          <p:nvSpPr>
            <p:cNvPr id="14" name="文本框 13">
              <a:extLst>
                <a:ext uri="{FF2B5EF4-FFF2-40B4-BE49-F238E27FC236}">
                  <a16:creationId xmlns:a16="http://schemas.microsoft.com/office/drawing/2014/main" id="{399E7BAA-95B6-4E36-BD6F-D435B247CE89}"/>
                </a:ext>
              </a:extLst>
            </p:cNvPr>
            <p:cNvSpPr txBox="1"/>
            <p:nvPr/>
          </p:nvSpPr>
          <p:spPr>
            <a:xfrm>
              <a:off x="6037573" y="518746"/>
              <a:ext cx="1978298" cy="2400657"/>
            </a:xfrm>
            <a:prstGeom prst="rect">
              <a:avLst/>
            </a:prstGeom>
            <a:noFill/>
          </p:spPr>
          <p:txBody>
            <a:bodyPr wrap="none" rtlCol="0">
              <a:spAutoFit/>
            </a:bodyPr>
            <a:lstStyle/>
            <a:p>
              <a:pPr algn="ctr"/>
              <a:r>
                <a:rPr lang="en-US" altLang="zh-CN" dirty="0">
                  <a:solidFill>
                    <a:schemeClr val="tx1">
                      <a:lumMod val="95000"/>
                      <a:lumOff val="5000"/>
                    </a:schemeClr>
                  </a:solidFill>
                </a:rPr>
                <a:t>PERMISSION</a:t>
              </a:r>
            </a:p>
            <a:p>
              <a:r>
                <a:rPr lang="en-US" altLang="zh-CN" sz="1200" dirty="0">
                  <a:solidFill>
                    <a:schemeClr val="tx1">
                      <a:lumMod val="95000"/>
                      <a:lumOff val="5000"/>
                    </a:schemeClr>
                  </a:solidFill>
                </a:rPr>
                <a:t>WRITE_SMS</a:t>
              </a:r>
            </a:p>
            <a:p>
              <a:r>
                <a:rPr lang="en-US" altLang="zh-CN" sz="1200" dirty="0">
                  <a:solidFill>
                    <a:schemeClr val="tx1">
                      <a:lumMod val="95000"/>
                      <a:lumOff val="5000"/>
                    </a:schemeClr>
                  </a:solidFill>
                </a:rPr>
                <a:t>INTERNET</a:t>
              </a:r>
            </a:p>
            <a:p>
              <a:r>
                <a:rPr lang="en-US" altLang="zh-CN" sz="1200" dirty="0">
                  <a:solidFill>
                    <a:schemeClr val="tx1">
                      <a:lumMod val="95000"/>
                      <a:lumOff val="5000"/>
                    </a:schemeClr>
                  </a:solidFill>
                </a:rPr>
                <a:t>READ_PHONE_STATE</a:t>
              </a:r>
            </a:p>
            <a:p>
              <a:r>
                <a:rPr lang="en-US" altLang="zh-CN" sz="1200" dirty="0">
                  <a:solidFill>
                    <a:schemeClr val="tx1">
                      <a:lumMod val="95000"/>
                      <a:lumOff val="5000"/>
                    </a:schemeClr>
                  </a:solidFill>
                </a:rPr>
                <a:t>ACCESS_NETWORK_STATE</a:t>
              </a:r>
            </a:p>
            <a:p>
              <a:r>
                <a:rPr lang="en-US" altLang="zh-CN" sz="1200" dirty="0">
                  <a:solidFill>
                    <a:schemeClr val="tx1">
                      <a:lumMod val="95000"/>
                      <a:lumOff val="5000"/>
                    </a:schemeClr>
                  </a:solidFill>
                </a:rPr>
                <a:t>ACCESS_WIFI_STATE</a:t>
              </a:r>
            </a:p>
            <a:p>
              <a:r>
                <a:rPr lang="en-US" altLang="zh-CN" sz="1200" dirty="0">
                  <a:solidFill>
                    <a:schemeClr val="tx1">
                      <a:lumMod val="95000"/>
                      <a:lumOff val="5000"/>
                    </a:schemeClr>
                  </a:solidFill>
                </a:rPr>
                <a:t>WRITE_CONTACTS</a:t>
              </a:r>
            </a:p>
            <a:p>
              <a:r>
                <a:rPr lang="en-US" altLang="zh-CN" sz="1200" dirty="0">
                  <a:solidFill>
                    <a:schemeClr val="tx1">
                      <a:lumMod val="95000"/>
                      <a:lumOff val="5000"/>
                    </a:schemeClr>
                  </a:solidFill>
                </a:rPr>
                <a:t>VIBRATE</a:t>
              </a:r>
            </a:p>
            <a:p>
              <a:r>
                <a:rPr lang="en-US" altLang="zh-CN" sz="1200" dirty="0">
                  <a:solidFill>
                    <a:schemeClr val="tx1">
                      <a:lumMod val="95000"/>
                      <a:lumOff val="5000"/>
                    </a:schemeClr>
                  </a:solidFill>
                </a:rPr>
                <a:t>READ_EXTERNAL_STORAGE</a:t>
              </a:r>
            </a:p>
            <a:p>
              <a:r>
                <a:rPr lang="en-US" altLang="zh-CN" sz="1200" dirty="0">
                  <a:solidFill>
                    <a:schemeClr val="tx1">
                      <a:lumMod val="95000"/>
                      <a:lumOff val="5000"/>
                    </a:schemeClr>
                  </a:solidFill>
                </a:rPr>
                <a:t>WRITE_CALL_LOG</a:t>
              </a:r>
            </a:p>
            <a:p>
              <a:r>
                <a:rPr lang="en-US" altLang="zh-CN" sz="1200" dirty="0">
                  <a:solidFill>
                    <a:schemeClr val="tx1">
                      <a:lumMod val="95000"/>
                      <a:lumOff val="5000"/>
                    </a:schemeClr>
                  </a:solidFill>
                </a:rPr>
                <a:t>READ_SMS</a:t>
              </a:r>
            </a:p>
            <a:p>
              <a:r>
                <a:rPr lang="en-US" altLang="zh-CN" sz="1200" dirty="0">
                  <a:solidFill>
                    <a:schemeClr val="tx1">
                      <a:lumMod val="95000"/>
                      <a:lumOff val="5000"/>
                    </a:schemeClr>
                  </a:solidFill>
                </a:rPr>
                <a:t>WRITE_EXTERNAL_STORAGE</a:t>
              </a:r>
              <a:endParaRPr lang="zh-CN" altLang="en-US" dirty="0"/>
            </a:p>
          </p:txBody>
        </p:sp>
      </p:grpSp>
      <p:grpSp>
        <p:nvGrpSpPr>
          <p:cNvPr id="20" name="组合 19">
            <a:extLst>
              <a:ext uri="{FF2B5EF4-FFF2-40B4-BE49-F238E27FC236}">
                <a16:creationId xmlns:a16="http://schemas.microsoft.com/office/drawing/2014/main" id="{F855F5B0-4EBA-4079-B88E-42D00C24C7A2}"/>
              </a:ext>
            </a:extLst>
          </p:cNvPr>
          <p:cNvGrpSpPr/>
          <p:nvPr/>
        </p:nvGrpSpPr>
        <p:grpSpPr>
          <a:xfrm>
            <a:off x="5727616" y="4076794"/>
            <a:ext cx="3291065" cy="2105981"/>
            <a:chOff x="5996333" y="3328643"/>
            <a:chExt cx="3291065" cy="1828800"/>
          </a:xfrm>
        </p:grpSpPr>
        <p:sp>
          <p:nvSpPr>
            <p:cNvPr id="17" name="矩形: 折角 16">
              <a:extLst>
                <a:ext uri="{FF2B5EF4-FFF2-40B4-BE49-F238E27FC236}">
                  <a16:creationId xmlns:a16="http://schemas.microsoft.com/office/drawing/2014/main" id="{16836F6D-1A84-4375-8B7D-636D1893A45A}"/>
                </a:ext>
              </a:extLst>
            </p:cNvPr>
            <p:cNvSpPr/>
            <p:nvPr/>
          </p:nvSpPr>
          <p:spPr>
            <a:xfrm>
              <a:off x="5996333" y="3328643"/>
              <a:ext cx="3291065" cy="1828800"/>
            </a:xfrm>
            <a:prstGeom prst="foldedCorner">
              <a:avLst>
                <a:gd name="adj" fmla="val 27209"/>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200" dirty="0">
                <a:solidFill>
                  <a:schemeClr val="tx1">
                    <a:lumMod val="95000"/>
                    <a:lumOff val="5000"/>
                  </a:schemeClr>
                </a:solidFill>
              </a:endParaRPr>
            </a:p>
          </p:txBody>
        </p:sp>
        <p:sp>
          <p:nvSpPr>
            <p:cNvPr id="18" name="文本框 17">
              <a:extLst>
                <a:ext uri="{FF2B5EF4-FFF2-40B4-BE49-F238E27FC236}">
                  <a16:creationId xmlns:a16="http://schemas.microsoft.com/office/drawing/2014/main" id="{74B864C0-7807-4461-BE3D-5AEFA67CCEC7}"/>
                </a:ext>
              </a:extLst>
            </p:cNvPr>
            <p:cNvSpPr txBox="1"/>
            <p:nvPr/>
          </p:nvSpPr>
          <p:spPr>
            <a:xfrm>
              <a:off x="6104560" y="3430229"/>
              <a:ext cx="3106300" cy="1603609"/>
            </a:xfrm>
            <a:prstGeom prst="rect">
              <a:avLst/>
            </a:prstGeom>
            <a:noFill/>
          </p:spPr>
          <p:txBody>
            <a:bodyPr wrap="none" rtlCol="0">
              <a:spAutoFit/>
            </a:bodyPr>
            <a:lstStyle/>
            <a:p>
              <a:pPr algn="ctr"/>
              <a:r>
                <a:rPr lang="en-US" altLang="zh-CN" dirty="0">
                  <a:solidFill>
                    <a:schemeClr val="tx1">
                      <a:lumMod val="95000"/>
                      <a:lumOff val="5000"/>
                    </a:schemeClr>
                  </a:solidFill>
                </a:rPr>
                <a:t>SYSTEM CLASS</a:t>
              </a:r>
            </a:p>
            <a:p>
              <a:r>
                <a:rPr lang="en-US" altLang="zh-CN" sz="1200" dirty="0">
                  <a:solidFill>
                    <a:schemeClr val="tx1">
                      <a:lumMod val="95000"/>
                      <a:lumOff val="5000"/>
                    </a:schemeClr>
                  </a:solidFill>
                </a:rPr>
                <a:t>org.apache.http.protocol.HttpRequestExecutor</a:t>
              </a:r>
            </a:p>
            <a:p>
              <a:r>
                <a:rPr lang="en-US" altLang="zh-CN" sz="1200" dirty="0">
                  <a:solidFill>
                    <a:schemeClr val="tx1">
                      <a:lumMod val="95000"/>
                      <a:lumOff val="5000"/>
                    </a:schemeClr>
                  </a:solidFill>
                </a:rPr>
                <a:t>android.text.style.ReplacementSpan</a:t>
              </a:r>
            </a:p>
            <a:p>
              <a:r>
                <a:rPr lang="en-US" altLang="zh-CN" sz="1200" dirty="0">
                  <a:solidFill>
                    <a:schemeClr val="tx1">
                      <a:lumMod val="95000"/>
                      <a:lumOff val="5000"/>
                    </a:schemeClr>
                  </a:solidFill>
                </a:rPr>
                <a:t>javax.net.ssl.DefaultHostnameVerifier</a:t>
              </a:r>
            </a:p>
            <a:p>
              <a:r>
                <a:rPr lang="en-US" altLang="zh-CN" sz="1200" dirty="0">
                  <a:solidFill>
                    <a:schemeClr val="tx1">
                      <a:lumMod val="95000"/>
                      <a:lumOff val="5000"/>
                    </a:schemeClr>
                  </a:solidFill>
                </a:rPr>
                <a:t>android.widget.TableRow</a:t>
              </a:r>
            </a:p>
            <a:p>
              <a:r>
                <a:rPr lang="en-US" altLang="zh-CN" sz="1200" dirty="0">
                  <a:solidFill>
                    <a:schemeClr val="tx1">
                      <a:lumMod val="95000"/>
                      <a:lumOff val="5000"/>
                    </a:schemeClr>
                  </a:solidFill>
                </a:rPr>
                <a:t>java.lang.NoSuchFieldError</a:t>
              </a:r>
            </a:p>
            <a:p>
              <a:r>
                <a:rPr lang="en-US" altLang="zh-CN" sz="1200" dirty="0">
                  <a:solidFill>
                    <a:schemeClr val="tx1">
                      <a:lumMod val="95000"/>
                      <a:lumOff val="5000"/>
                    </a:schemeClr>
                  </a:solidFill>
                </a:rPr>
                <a:t>android.text.style.ParagraphStyle</a:t>
              </a:r>
            </a:p>
            <a:p>
              <a:r>
                <a:rPr lang="en-US" altLang="zh-CN" sz="1200" dirty="0">
                  <a:solidFill>
                    <a:schemeClr val="tx1">
                      <a:lumMod val="95000"/>
                      <a:lumOff val="5000"/>
                    </a:schemeClr>
                  </a:solidFill>
                </a:rPr>
                <a:t>java.lang.UnsupportedOperationException</a:t>
              </a:r>
            </a:p>
            <a:p>
              <a:r>
                <a:rPr lang="en-US" altLang="zh-CN" sz="1200" dirty="0">
                  <a:solidFill>
                    <a:schemeClr val="tx1">
                      <a:lumMod val="95000"/>
                      <a:lumOff val="5000"/>
                    </a:schemeClr>
                  </a:solidFill>
                </a:rPr>
                <a:t>android.content.res.</a:t>
              </a:r>
              <a:r>
                <a:rPr lang="en-US" altLang="zh-CN" sz="1200" noProof="1">
                  <a:solidFill>
                    <a:schemeClr val="tx1">
                      <a:lumMod val="95000"/>
                      <a:lumOff val="5000"/>
                    </a:schemeClr>
                  </a:solidFill>
                </a:rPr>
                <a:t>ObbInfo</a:t>
              </a:r>
              <a:endParaRPr lang="en-US" altLang="zh-CN" noProof="1"/>
            </a:p>
          </p:txBody>
        </p:sp>
      </p:grpSp>
      <p:sp>
        <p:nvSpPr>
          <p:cNvPr id="23" name="标注: 线形(带强调线) 22">
            <a:extLst>
              <a:ext uri="{FF2B5EF4-FFF2-40B4-BE49-F238E27FC236}">
                <a16:creationId xmlns:a16="http://schemas.microsoft.com/office/drawing/2014/main" id="{05FE59E8-F54E-419F-A36B-49C8E2FE55D5}"/>
              </a:ext>
            </a:extLst>
          </p:cNvPr>
          <p:cNvSpPr/>
          <p:nvPr/>
        </p:nvSpPr>
        <p:spPr>
          <a:xfrm>
            <a:off x="5835842" y="775063"/>
            <a:ext cx="3214528" cy="5307873"/>
          </a:xfrm>
          <a:prstGeom prst="accentCallout1">
            <a:avLst>
              <a:gd name="adj1" fmla="val 18750"/>
              <a:gd name="adj2" fmla="val -8333"/>
              <a:gd name="adj3" fmla="val 39947"/>
              <a:gd name="adj4" fmla="val -43803"/>
            </a:avLst>
          </a:prstGeom>
          <a:noFill/>
          <a:ln w="28575">
            <a:solidFill>
              <a:schemeClr val="accent4">
                <a:lumMod val="75000"/>
              </a:schemeClr>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06D9C54F-709E-4BDB-9302-53F9D2BF4C1D}"/>
              </a:ext>
            </a:extLst>
          </p:cNvPr>
          <p:cNvSpPr txBox="1"/>
          <p:nvPr/>
        </p:nvSpPr>
        <p:spPr>
          <a:xfrm>
            <a:off x="5727616" y="750712"/>
            <a:ext cx="1840568" cy="369332"/>
          </a:xfrm>
          <a:prstGeom prst="rect">
            <a:avLst/>
          </a:prstGeom>
          <a:solidFill>
            <a:schemeClr val="accent6">
              <a:lumMod val="60000"/>
              <a:lumOff val="40000"/>
            </a:schemeClr>
          </a:solidFill>
          <a:ln>
            <a:solidFill>
              <a:schemeClr val="accent4">
                <a:lumMod val="75000"/>
              </a:schemeClr>
            </a:solidFill>
          </a:ln>
        </p:spPr>
        <p:txBody>
          <a:bodyPr wrap="none" rtlCol="0">
            <a:spAutoFit/>
          </a:bodyPr>
          <a:lstStyle/>
          <a:p>
            <a:r>
              <a:rPr lang="en-US" altLang="zh-CN" b="1" dirty="0">
                <a:latin typeface="Comic Sans MS" panose="030F0702030302020204" pitchFamily="66" charset="0"/>
                <a:ea typeface="Microsoft YaHei UI" panose="020B0503020204020204" pitchFamily="34" charset="-122"/>
              </a:rPr>
              <a:t>Static Feature</a:t>
            </a:r>
            <a:endParaRPr lang="zh-CN" altLang="en-US" b="1" dirty="0">
              <a:latin typeface="Comic Sans MS" panose="030F0702030302020204" pitchFamily="66" charset="0"/>
              <a:ea typeface="Microsoft YaHei UI" panose="020B0503020204020204" pitchFamily="34" charset="-122"/>
            </a:endParaRPr>
          </a:p>
        </p:txBody>
      </p:sp>
    </p:spTree>
    <p:extLst>
      <p:ext uri="{BB962C8B-B14F-4D97-AF65-F5344CB8AC3E}">
        <p14:creationId xmlns:p14="http://schemas.microsoft.com/office/powerpoint/2010/main" val="7576318"/>
      </p:ext>
    </p:extLst>
  </p:cSld>
  <p:clrMapOvr>
    <a:masterClrMapping/>
  </p:clrMapOvr>
  <mc:AlternateContent xmlns:mc="http://schemas.openxmlformats.org/markup-compatibility/2006">
    <mc:Choice xmlns:p14="http://schemas.microsoft.com/office/powerpoint/2010/main" Requires="p14">
      <p:transition spd="slow" p14:dur="2000" advTm="30993"/>
    </mc:Choice>
    <mc:Fallback>
      <p:transition spd="slow" advTm="3099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E279A06-E46F-48BD-9552-71A5A4AC5828}"/>
              </a:ext>
            </a:extLst>
          </p:cNvPr>
          <p:cNvPicPr>
            <a:picLocks noChangeAspect="1"/>
          </p:cNvPicPr>
          <p:nvPr/>
        </p:nvPicPr>
        <p:blipFill>
          <a:blip r:embed="rId3"/>
          <a:stretch>
            <a:fillRect/>
          </a:stretch>
        </p:blipFill>
        <p:spPr>
          <a:xfrm>
            <a:off x="764588" y="290146"/>
            <a:ext cx="6520564" cy="2048606"/>
          </a:xfrm>
          <a:prstGeom prst="rect">
            <a:avLst/>
          </a:prstGeom>
        </p:spPr>
      </p:pic>
      <p:pic>
        <p:nvPicPr>
          <p:cNvPr id="5" name="图片 4">
            <a:extLst>
              <a:ext uri="{FF2B5EF4-FFF2-40B4-BE49-F238E27FC236}">
                <a16:creationId xmlns:a16="http://schemas.microsoft.com/office/drawing/2014/main" id="{29CEEFA8-15C2-4F7C-9212-4951FC84C813}"/>
              </a:ext>
            </a:extLst>
          </p:cNvPr>
          <p:cNvPicPr>
            <a:picLocks noChangeAspect="1"/>
          </p:cNvPicPr>
          <p:nvPr/>
        </p:nvPicPr>
        <p:blipFill>
          <a:blip r:embed="rId4"/>
          <a:stretch>
            <a:fillRect/>
          </a:stretch>
        </p:blipFill>
        <p:spPr>
          <a:xfrm>
            <a:off x="3701218" y="3033774"/>
            <a:ext cx="1319192" cy="966287"/>
          </a:xfrm>
          <a:prstGeom prst="rect">
            <a:avLst/>
          </a:prstGeom>
        </p:spPr>
      </p:pic>
      <p:sp>
        <p:nvSpPr>
          <p:cNvPr id="6" name="文本框 5">
            <a:extLst>
              <a:ext uri="{FF2B5EF4-FFF2-40B4-BE49-F238E27FC236}">
                <a16:creationId xmlns:a16="http://schemas.microsoft.com/office/drawing/2014/main" id="{29D2A5F7-D66E-47AD-9CD6-F0CC528DC1F4}"/>
              </a:ext>
            </a:extLst>
          </p:cNvPr>
          <p:cNvSpPr txBox="1"/>
          <p:nvPr/>
        </p:nvSpPr>
        <p:spPr>
          <a:xfrm>
            <a:off x="617426" y="3332251"/>
            <a:ext cx="1967515" cy="369332"/>
          </a:xfrm>
          <a:prstGeom prst="rect">
            <a:avLst/>
          </a:prstGeom>
          <a:solidFill>
            <a:schemeClr val="accent6">
              <a:lumMod val="60000"/>
              <a:lumOff val="40000"/>
            </a:schemeClr>
          </a:solidFill>
          <a:ln>
            <a:solidFill>
              <a:schemeClr val="accent4">
                <a:lumMod val="75000"/>
              </a:schemeClr>
            </a:solidFill>
          </a:ln>
        </p:spPr>
        <p:txBody>
          <a:bodyPr wrap="square" rtlCol="0">
            <a:spAutoFit/>
          </a:bodyPr>
          <a:lstStyle/>
          <a:p>
            <a:pPr algn="ctr"/>
            <a:r>
              <a:rPr lang="en-US" altLang="zh-CN" b="1" dirty="0">
                <a:latin typeface="Comic Sans MS" panose="030F0702030302020204" pitchFamily="66" charset="0"/>
                <a:ea typeface="Microsoft YaHei UI" panose="020B0503020204020204" pitchFamily="34" charset="-122"/>
              </a:rPr>
              <a:t>Static Feature</a:t>
            </a:r>
            <a:endParaRPr lang="zh-CN" altLang="en-US" b="1" dirty="0">
              <a:latin typeface="Comic Sans MS" panose="030F0702030302020204" pitchFamily="66" charset="0"/>
              <a:ea typeface="Microsoft YaHei UI" panose="020B0503020204020204" pitchFamily="34" charset="-122"/>
            </a:endParaRPr>
          </a:p>
        </p:txBody>
      </p:sp>
      <p:sp>
        <p:nvSpPr>
          <p:cNvPr id="7" name="对话气泡: 圆角矩形 6">
            <a:extLst>
              <a:ext uri="{FF2B5EF4-FFF2-40B4-BE49-F238E27FC236}">
                <a16:creationId xmlns:a16="http://schemas.microsoft.com/office/drawing/2014/main" id="{27A5A646-916E-4F4F-B6CB-B6446A4AEFCB}"/>
              </a:ext>
            </a:extLst>
          </p:cNvPr>
          <p:cNvSpPr/>
          <p:nvPr/>
        </p:nvSpPr>
        <p:spPr>
          <a:xfrm>
            <a:off x="553917" y="228599"/>
            <a:ext cx="6717323" cy="2148001"/>
          </a:xfrm>
          <a:prstGeom prst="wedgeRoundRectCallout">
            <a:avLst>
              <a:gd name="adj1" fmla="val -2116"/>
              <a:gd name="adj2" fmla="val 72508"/>
              <a:gd name="adj3" fmla="val 16667"/>
            </a:avLst>
          </a:prstGeom>
          <a:noFill/>
          <a:ln w="28575">
            <a:solidFill>
              <a:schemeClr val="accent5">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09716A43-441E-40E9-9928-1FF720C0BEEF}"/>
              </a:ext>
            </a:extLst>
          </p:cNvPr>
          <p:cNvCxnSpPr>
            <a:stCxn id="6" idx="3"/>
            <a:endCxn id="5" idx="1"/>
          </p:cNvCxnSpPr>
          <p:nvPr/>
        </p:nvCxnSpPr>
        <p:spPr>
          <a:xfrm>
            <a:off x="2584941" y="3516917"/>
            <a:ext cx="1116277" cy="1"/>
          </a:xfrm>
          <a:prstGeom prst="straightConnector1">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F79DE78A-EFEF-430C-B9BC-32DEA5234608}"/>
              </a:ext>
            </a:extLst>
          </p:cNvPr>
          <p:cNvGrpSpPr/>
          <p:nvPr/>
        </p:nvGrpSpPr>
        <p:grpSpPr>
          <a:xfrm>
            <a:off x="6578264" y="2536583"/>
            <a:ext cx="2194750" cy="1982666"/>
            <a:chOff x="5929347" y="369786"/>
            <a:chExt cx="2194750" cy="2681654"/>
          </a:xfrm>
        </p:grpSpPr>
        <p:sp>
          <p:nvSpPr>
            <p:cNvPr id="13" name="矩形: 折角 12">
              <a:extLst>
                <a:ext uri="{FF2B5EF4-FFF2-40B4-BE49-F238E27FC236}">
                  <a16:creationId xmlns:a16="http://schemas.microsoft.com/office/drawing/2014/main" id="{1F7367BE-3BA9-4D57-AFBB-0EEB432847A7}"/>
                </a:ext>
              </a:extLst>
            </p:cNvPr>
            <p:cNvSpPr/>
            <p:nvPr/>
          </p:nvSpPr>
          <p:spPr>
            <a:xfrm>
              <a:off x="5929347" y="369786"/>
              <a:ext cx="2194750" cy="2681654"/>
            </a:xfrm>
            <a:prstGeom prst="foldedCorner">
              <a:avLst>
                <a:gd name="adj" fmla="val 11264"/>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200" dirty="0">
                <a:solidFill>
                  <a:schemeClr val="tx1">
                    <a:lumMod val="95000"/>
                    <a:lumOff val="5000"/>
                  </a:schemeClr>
                </a:solidFill>
              </a:endParaRPr>
            </a:p>
          </p:txBody>
        </p:sp>
        <p:sp>
          <p:nvSpPr>
            <p:cNvPr id="14" name="文本框 13">
              <a:extLst>
                <a:ext uri="{FF2B5EF4-FFF2-40B4-BE49-F238E27FC236}">
                  <a16:creationId xmlns:a16="http://schemas.microsoft.com/office/drawing/2014/main" id="{7EA236B6-2B13-4458-8EE4-872D23E8CF39}"/>
                </a:ext>
              </a:extLst>
            </p:cNvPr>
            <p:cNvSpPr txBox="1"/>
            <p:nvPr/>
          </p:nvSpPr>
          <p:spPr>
            <a:xfrm>
              <a:off x="5974972" y="518746"/>
              <a:ext cx="2103461" cy="2300918"/>
            </a:xfrm>
            <a:prstGeom prst="rect">
              <a:avLst/>
            </a:prstGeom>
            <a:noFill/>
          </p:spPr>
          <p:txBody>
            <a:bodyPr wrap="none" rtlCol="0">
              <a:spAutoFit/>
            </a:bodyPr>
            <a:lstStyle/>
            <a:p>
              <a:pPr algn="ctr">
                <a:lnSpc>
                  <a:spcPct val="110000"/>
                </a:lnSpc>
              </a:pPr>
              <a:r>
                <a:rPr lang="en-US" altLang="zh-CN" sz="1600" b="1" dirty="0">
                  <a:solidFill>
                    <a:schemeClr val="tx1">
                      <a:lumMod val="95000"/>
                      <a:lumOff val="5000"/>
                    </a:schemeClr>
                  </a:solidFill>
                  <a:latin typeface="Comic Sans MS" panose="030F0702030302020204" pitchFamily="66" charset="0"/>
                </a:rPr>
                <a:t> Top five families</a:t>
              </a:r>
            </a:p>
            <a:p>
              <a:pPr>
                <a:lnSpc>
                  <a:spcPct val="110000"/>
                </a:lnSpc>
              </a:pPr>
              <a:r>
                <a:rPr lang="en-US" altLang="zh-CN" sz="1600" dirty="0">
                  <a:latin typeface="Comic Sans MS" panose="030F0702030302020204" pitchFamily="66" charset="0"/>
                </a:rPr>
                <a:t>BaseBridge(159.32)</a:t>
              </a:r>
            </a:p>
            <a:p>
              <a:pPr>
                <a:lnSpc>
                  <a:spcPct val="110000"/>
                </a:lnSpc>
              </a:pPr>
              <a:r>
                <a:rPr lang="en-US" altLang="zh-CN" sz="1600" dirty="0">
                  <a:latin typeface="Comic Sans MS" panose="030F0702030302020204" pitchFamily="66" charset="0"/>
                </a:rPr>
                <a:t>Zsone(143.21)</a:t>
              </a:r>
            </a:p>
            <a:p>
              <a:pPr>
                <a:lnSpc>
                  <a:spcPct val="110000"/>
                </a:lnSpc>
              </a:pPr>
              <a:r>
                <a:rPr lang="en-US" altLang="zh-CN" sz="1600" dirty="0">
                  <a:latin typeface="Comic Sans MS" panose="030F0702030302020204" pitchFamily="66" charset="0"/>
                </a:rPr>
                <a:t>DroidDream(84.60) </a:t>
              </a:r>
            </a:p>
            <a:p>
              <a:pPr>
                <a:lnSpc>
                  <a:spcPct val="110000"/>
                </a:lnSpc>
              </a:pPr>
              <a:r>
                <a:rPr lang="en-US" altLang="zh-CN" sz="1600" dirty="0">
                  <a:latin typeface="Comic Sans MS" panose="030F0702030302020204" pitchFamily="66" charset="0"/>
                </a:rPr>
                <a:t>jSMSHider(72.18)</a:t>
              </a:r>
            </a:p>
            <a:p>
              <a:pPr>
                <a:lnSpc>
                  <a:spcPct val="110000"/>
                </a:lnSpc>
              </a:pPr>
              <a:r>
                <a:rPr lang="en-US" altLang="zh-CN" sz="1600" dirty="0">
                  <a:latin typeface="Comic Sans MS" panose="030F0702030302020204" pitchFamily="66" charset="0"/>
                </a:rPr>
                <a:t>AnserverBot(43.90)</a:t>
              </a:r>
              <a:endParaRPr lang="zh-CN" altLang="en-US" dirty="0">
                <a:latin typeface="Comic Sans MS" panose="030F0702030302020204" pitchFamily="66" charset="0"/>
              </a:endParaRPr>
            </a:p>
          </p:txBody>
        </p:sp>
      </p:grpSp>
      <p:pic>
        <p:nvPicPr>
          <p:cNvPr id="20" name="图片 19">
            <a:extLst>
              <a:ext uri="{FF2B5EF4-FFF2-40B4-BE49-F238E27FC236}">
                <a16:creationId xmlns:a16="http://schemas.microsoft.com/office/drawing/2014/main" id="{3B53FEA2-8B7B-47F7-A53B-3AB1D3F9C96D}"/>
              </a:ext>
            </a:extLst>
          </p:cNvPr>
          <p:cNvPicPr>
            <a:picLocks noChangeAspect="1"/>
          </p:cNvPicPr>
          <p:nvPr/>
        </p:nvPicPr>
        <p:blipFill>
          <a:blip r:embed="rId5"/>
          <a:stretch>
            <a:fillRect/>
          </a:stretch>
        </p:blipFill>
        <p:spPr>
          <a:xfrm>
            <a:off x="1601183" y="4756136"/>
            <a:ext cx="3848433" cy="1508891"/>
          </a:xfrm>
          <a:prstGeom prst="rect">
            <a:avLst/>
          </a:prstGeom>
        </p:spPr>
      </p:pic>
      <p:cxnSp>
        <p:nvCxnSpPr>
          <p:cNvPr id="24" name="直接箭头连接符 23">
            <a:extLst>
              <a:ext uri="{FF2B5EF4-FFF2-40B4-BE49-F238E27FC236}">
                <a16:creationId xmlns:a16="http://schemas.microsoft.com/office/drawing/2014/main" id="{4E9E65A3-58EB-4B4A-A310-38320459BD62}"/>
              </a:ext>
            </a:extLst>
          </p:cNvPr>
          <p:cNvCxnSpPr>
            <a:cxnSpLocks/>
            <a:stCxn id="5" idx="3"/>
            <a:endCxn id="13" idx="1"/>
          </p:cNvCxnSpPr>
          <p:nvPr/>
        </p:nvCxnSpPr>
        <p:spPr>
          <a:xfrm>
            <a:off x="5020410" y="3516918"/>
            <a:ext cx="1557854" cy="10998"/>
          </a:xfrm>
          <a:prstGeom prst="straightConnector1">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1C65E23-7652-4A42-84B5-D287763E2068}"/>
              </a:ext>
            </a:extLst>
          </p:cNvPr>
          <p:cNvSpPr txBox="1"/>
          <p:nvPr/>
        </p:nvSpPr>
        <p:spPr>
          <a:xfrm>
            <a:off x="336988" y="4756136"/>
            <a:ext cx="2408032" cy="369332"/>
          </a:xfrm>
          <a:prstGeom prst="rect">
            <a:avLst/>
          </a:prstGeom>
          <a:noFill/>
        </p:spPr>
        <p:txBody>
          <a:bodyPr wrap="none" rtlCol="0">
            <a:spAutoFit/>
          </a:bodyPr>
          <a:lstStyle/>
          <a:p>
            <a:r>
              <a:rPr lang="en-US" altLang="zh-CN" dirty="0">
                <a:latin typeface="Comic Sans MS" panose="030F0702030302020204" pitchFamily="66" charset="0"/>
              </a:rPr>
              <a:t>Contribution degree:</a:t>
            </a:r>
            <a:endParaRPr lang="zh-CN" altLang="en-US" dirty="0">
              <a:latin typeface="Comic Sans MS" panose="030F0702030302020204" pitchFamily="66" charset="0"/>
            </a:endParaRPr>
          </a:p>
        </p:txBody>
      </p:sp>
      <p:sp>
        <p:nvSpPr>
          <p:cNvPr id="38" name="文本框 37">
            <a:extLst>
              <a:ext uri="{FF2B5EF4-FFF2-40B4-BE49-F238E27FC236}">
                <a16:creationId xmlns:a16="http://schemas.microsoft.com/office/drawing/2014/main" id="{6E98DA4B-DCD5-4AE9-AA10-B95A929FE945}"/>
              </a:ext>
            </a:extLst>
          </p:cNvPr>
          <p:cNvSpPr txBox="1"/>
          <p:nvPr/>
        </p:nvSpPr>
        <p:spPr>
          <a:xfrm>
            <a:off x="336987" y="5325915"/>
            <a:ext cx="2247953" cy="369332"/>
          </a:xfrm>
          <a:prstGeom prst="rect">
            <a:avLst/>
          </a:prstGeom>
          <a:noFill/>
        </p:spPr>
        <p:txBody>
          <a:bodyPr wrap="square" rtlCol="0">
            <a:spAutoFit/>
          </a:bodyPr>
          <a:lstStyle/>
          <a:p>
            <a:r>
              <a:rPr lang="en-US" altLang="zh-CN" dirty="0">
                <a:latin typeface="Comic Sans MS" panose="030F0702030302020204" pitchFamily="66" charset="0"/>
              </a:rPr>
              <a:t>Distinction degree:</a:t>
            </a:r>
            <a:endParaRPr lang="zh-CN" altLang="en-US" dirty="0">
              <a:latin typeface="Comic Sans MS" panose="030F0702030302020204" pitchFamily="66" charset="0"/>
            </a:endParaRPr>
          </a:p>
        </p:txBody>
      </p:sp>
      <p:sp>
        <p:nvSpPr>
          <p:cNvPr id="39" name="矩形 38">
            <a:extLst>
              <a:ext uri="{FF2B5EF4-FFF2-40B4-BE49-F238E27FC236}">
                <a16:creationId xmlns:a16="http://schemas.microsoft.com/office/drawing/2014/main" id="{4D1ECDAF-22E1-48E8-97B1-DE031DC3C298}"/>
              </a:ext>
            </a:extLst>
          </p:cNvPr>
          <p:cNvSpPr/>
          <p:nvPr/>
        </p:nvSpPr>
        <p:spPr>
          <a:xfrm>
            <a:off x="336988" y="5895694"/>
            <a:ext cx="1340432" cy="369332"/>
          </a:xfrm>
          <a:prstGeom prst="rect">
            <a:avLst/>
          </a:prstGeom>
        </p:spPr>
        <p:txBody>
          <a:bodyPr wrap="none">
            <a:spAutoFit/>
          </a:bodyPr>
          <a:lstStyle/>
          <a:p>
            <a:r>
              <a:rPr lang="en-US" altLang="zh-CN" dirty="0">
                <a:solidFill>
                  <a:schemeClr val="tx1">
                    <a:lumMod val="95000"/>
                    <a:lumOff val="5000"/>
                  </a:schemeClr>
                </a:solidFill>
                <a:latin typeface="Comic Sans MS" panose="030F0702030302020204" pitchFamily="66" charset="0"/>
              </a:rPr>
              <a:t>Possibility:</a:t>
            </a:r>
            <a:endParaRPr lang="zh-CN" altLang="en-US" dirty="0">
              <a:solidFill>
                <a:schemeClr val="tx1">
                  <a:lumMod val="95000"/>
                  <a:lumOff val="5000"/>
                </a:schemeClr>
              </a:solidFill>
              <a:latin typeface="Comic Sans MS" panose="030F0702030302020204" pitchFamily="66" charset="0"/>
            </a:endParaRPr>
          </a:p>
        </p:txBody>
      </p:sp>
      <p:sp>
        <p:nvSpPr>
          <p:cNvPr id="40" name="标注: 线形 39">
            <a:extLst>
              <a:ext uri="{FF2B5EF4-FFF2-40B4-BE49-F238E27FC236}">
                <a16:creationId xmlns:a16="http://schemas.microsoft.com/office/drawing/2014/main" id="{393EBBC8-7B7C-48B3-8DB9-326E1DFB7E57}"/>
              </a:ext>
            </a:extLst>
          </p:cNvPr>
          <p:cNvSpPr/>
          <p:nvPr/>
        </p:nvSpPr>
        <p:spPr>
          <a:xfrm>
            <a:off x="336988" y="4668234"/>
            <a:ext cx="5202166" cy="1710551"/>
          </a:xfrm>
          <a:prstGeom prst="borderCallout1">
            <a:avLst>
              <a:gd name="adj1" fmla="val -215"/>
              <a:gd name="adj2" fmla="val 36172"/>
              <a:gd name="adj3" fmla="val -40084"/>
              <a:gd name="adj4" fmla="val 77311"/>
            </a:avLst>
          </a:prstGeom>
          <a:noFill/>
          <a:ln w="28575">
            <a:solidFill>
              <a:schemeClr val="accent4">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3491266"/>
      </p:ext>
    </p:extLst>
  </p:cSld>
  <p:clrMapOvr>
    <a:masterClrMapping/>
  </p:clrMapOvr>
  <mc:AlternateContent xmlns:mc="http://schemas.openxmlformats.org/markup-compatibility/2006">
    <mc:Choice xmlns:p14="http://schemas.microsoft.com/office/powerpoint/2010/main" Requires="p14">
      <p:transition spd="slow" p14:dur="2000" advTm="94934"/>
    </mc:Choice>
    <mc:Fallback>
      <p:transition spd="slow" advTm="9493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792B4AC-5380-4D84-8254-7DC480797915}"/>
              </a:ext>
            </a:extLst>
          </p:cNvPr>
          <p:cNvSpPr txBox="1"/>
          <p:nvPr/>
        </p:nvSpPr>
        <p:spPr>
          <a:xfrm>
            <a:off x="1284825" y="2413337"/>
            <a:ext cx="6574350" cy="1015663"/>
          </a:xfrm>
          <a:prstGeom prst="rect">
            <a:avLst/>
          </a:prstGeom>
          <a:noFill/>
        </p:spPr>
        <p:txBody>
          <a:bodyPr wrap="square" rtlCol="0">
            <a:spAutoFit/>
          </a:bodyPr>
          <a:lstStyle/>
          <a:p>
            <a:r>
              <a:rPr lang="en-US" altLang="zh-CN" sz="6000" b="1" dirty="0">
                <a:effectLst>
                  <a:outerShdw blurRad="38100" dist="38100" dir="2700000" algn="tl">
                    <a:srgbClr val="000000">
                      <a:alpha val="43137"/>
                    </a:srgbClr>
                  </a:outerShdw>
                </a:effectLst>
                <a:latin typeface="Comic Sans MS" panose="030F0702030302020204" pitchFamily="66" charset="0"/>
                <a:cs typeface="Dubai Light" panose="020B0604020202020204" pitchFamily="34" charset="-78"/>
              </a:rPr>
              <a:t>Dynamic Analysis</a:t>
            </a:r>
            <a:endParaRPr lang="zh-CN" altLang="en-US" sz="6000" b="1" dirty="0">
              <a:effectLst>
                <a:outerShdw blurRad="38100" dist="38100" dir="2700000" algn="tl">
                  <a:srgbClr val="000000">
                    <a:alpha val="43137"/>
                  </a:srgbClr>
                </a:outerShdw>
              </a:effectLst>
              <a:latin typeface="Comic Sans MS" panose="030F0702030302020204" pitchFamily="66" charset="0"/>
              <a:cs typeface="Dubai Light" panose="020B0604020202020204" pitchFamily="34" charset="-78"/>
            </a:endParaRPr>
          </a:p>
        </p:txBody>
      </p:sp>
    </p:spTree>
    <p:extLst>
      <p:ext uri="{BB962C8B-B14F-4D97-AF65-F5344CB8AC3E}">
        <p14:creationId xmlns:p14="http://schemas.microsoft.com/office/powerpoint/2010/main" val="780044697"/>
      </p:ext>
    </p:extLst>
  </p:cSld>
  <p:clrMapOvr>
    <a:masterClrMapping/>
  </p:clrMapOvr>
  <mc:AlternateContent xmlns:mc="http://schemas.openxmlformats.org/markup-compatibility/2006">
    <mc:Choice xmlns:p14="http://schemas.microsoft.com/office/powerpoint/2010/main" Requires="p14">
      <p:transition spd="slow" p14:dur="2000" advTm="2356"/>
    </mc:Choice>
    <mc:Fallback>
      <p:transition spd="slow" advTm="235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E8C2849-6D89-4851-B835-958A3BCD5E4A}"/>
              </a:ext>
            </a:extLst>
          </p:cNvPr>
          <p:cNvPicPr>
            <a:picLocks noChangeAspect="1"/>
          </p:cNvPicPr>
          <p:nvPr/>
        </p:nvPicPr>
        <p:blipFill>
          <a:blip r:embed="rId3"/>
          <a:stretch>
            <a:fillRect/>
          </a:stretch>
        </p:blipFill>
        <p:spPr>
          <a:xfrm>
            <a:off x="539814" y="582917"/>
            <a:ext cx="8064371" cy="5894052"/>
          </a:xfrm>
          <a:prstGeom prst="rect">
            <a:avLst/>
          </a:prstGeom>
        </p:spPr>
      </p:pic>
      <p:sp>
        <p:nvSpPr>
          <p:cNvPr id="5" name="矩形 4">
            <a:extLst>
              <a:ext uri="{FF2B5EF4-FFF2-40B4-BE49-F238E27FC236}">
                <a16:creationId xmlns:a16="http://schemas.microsoft.com/office/drawing/2014/main" id="{B296D72F-9038-4C14-B4BB-FFC467D9A1BE}"/>
              </a:ext>
            </a:extLst>
          </p:cNvPr>
          <p:cNvSpPr/>
          <p:nvPr/>
        </p:nvSpPr>
        <p:spPr>
          <a:xfrm rot="20211851">
            <a:off x="-250914" y="475691"/>
            <a:ext cx="3688830" cy="584775"/>
          </a:xfrm>
          <a:prstGeom prst="rect">
            <a:avLst/>
          </a:prstGeom>
        </p:spPr>
        <p:txBody>
          <a:bodyPr wrap="none">
            <a:spAutoFit/>
          </a:bodyPr>
          <a:lstStyle/>
          <a:p>
            <a:r>
              <a:rPr lang="en-US" altLang="zh-CN" sz="2400" b="1" dirty="0">
                <a:solidFill>
                  <a:srgbClr val="C00000"/>
                </a:solidFill>
                <a:latin typeface="Comic Sans MS" panose="030F0702030302020204" pitchFamily="66" charset="0"/>
              </a:rPr>
              <a:t>O</a:t>
            </a:r>
            <a:r>
              <a:rPr lang="zh-CN" altLang="en-US" sz="2400" b="1" dirty="0">
                <a:solidFill>
                  <a:srgbClr val="C00000"/>
                </a:solidFill>
                <a:latin typeface="Comic Sans MS" panose="030F0702030302020204" pitchFamily="66" charset="0"/>
              </a:rPr>
              <a:t>ccasion </a:t>
            </a:r>
            <a:r>
              <a:rPr lang="en-US" altLang="zh-CN" sz="3200" b="1" dirty="0">
                <a:solidFill>
                  <a:srgbClr val="C00000"/>
                </a:solidFill>
                <a:latin typeface="Comic Sans MS" panose="030F0702030302020204" pitchFamily="66" charset="0"/>
              </a:rPr>
              <a:t>is</a:t>
            </a:r>
            <a:r>
              <a:rPr lang="en-US" altLang="zh-CN" sz="2400" b="1" dirty="0">
                <a:solidFill>
                  <a:srgbClr val="C00000"/>
                </a:solidFill>
                <a:latin typeface="Comic Sans MS" panose="030F0702030302020204" pitchFamily="66" charset="0"/>
              </a:rPr>
              <a:t> important !</a:t>
            </a:r>
            <a:endParaRPr lang="zh-CN" altLang="en-US" sz="2400" b="1" dirty="0">
              <a:solidFill>
                <a:srgbClr val="C00000"/>
              </a:solidFill>
              <a:latin typeface="Comic Sans MS" panose="030F0702030302020204" pitchFamily="66" charset="0"/>
            </a:endParaRPr>
          </a:p>
        </p:txBody>
      </p:sp>
    </p:spTree>
    <p:extLst>
      <p:ext uri="{BB962C8B-B14F-4D97-AF65-F5344CB8AC3E}">
        <p14:creationId xmlns:p14="http://schemas.microsoft.com/office/powerpoint/2010/main" val="1567941654"/>
      </p:ext>
    </p:extLst>
  </p:cSld>
  <p:clrMapOvr>
    <a:masterClrMapping/>
  </p:clrMapOvr>
  <mc:AlternateContent xmlns:mc="http://schemas.openxmlformats.org/markup-compatibility/2006">
    <mc:Choice xmlns:p14="http://schemas.microsoft.com/office/powerpoint/2010/main" Requires="p14">
      <p:transition spd="slow" p14:dur="2000" advTm="44071"/>
    </mc:Choice>
    <mc:Fallback>
      <p:transition spd="slow" advTm="4407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0D097BAB-9BCE-49D1-A73C-39F650E4AE2A}"/>
              </a:ext>
            </a:extLst>
          </p:cNvPr>
          <p:cNvPicPr>
            <a:picLocks noChangeAspect="1"/>
          </p:cNvPicPr>
          <p:nvPr/>
        </p:nvPicPr>
        <p:blipFill>
          <a:blip r:embed="rId3"/>
          <a:stretch>
            <a:fillRect/>
          </a:stretch>
        </p:blipFill>
        <p:spPr>
          <a:xfrm>
            <a:off x="4002334" y="1278901"/>
            <a:ext cx="4884843" cy="1996613"/>
          </a:xfrm>
          <a:prstGeom prst="rect">
            <a:avLst/>
          </a:prstGeom>
        </p:spPr>
      </p:pic>
      <p:pic>
        <p:nvPicPr>
          <p:cNvPr id="25" name="图片 24">
            <a:extLst>
              <a:ext uri="{FF2B5EF4-FFF2-40B4-BE49-F238E27FC236}">
                <a16:creationId xmlns:a16="http://schemas.microsoft.com/office/drawing/2014/main" id="{89EBD2A8-5138-4E53-A540-B94D40FCB5E8}"/>
              </a:ext>
            </a:extLst>
          </p:cNvPr>
          <p:cNvPicPr>
            <a:picLocks noChangeAspect="1"/>
          </p:cNvPicPr>
          <p:nvPr/>
        </p:nvPicPr>
        <p:blipFill>
          <a:blip r:embed="rId4"/>
          <a:stretch>
            <a:fillRect/>
          </a:stretch>
        </p:blipFill>
        <p:spPr>
          <a:xfrm>
            <a:off x="4051684" y="4064781"/>
            <a:ext cx="4839119" cy="1836579"/>
          </a:xfrm>
          <a:prstGeom prst="rect">
            <a:avLst/>
          </a:prstGeom>
        </p:spPr>
      </p:pic>
      <p:sp>
        <p:nvSpPr>
          <p:cNvPr id="27" name="矩形 26">
            <a:extLst>
              <a:ext uri="{FF2B5EF4-FFF2-40B4-BE49-F238E27FC236}">
                <a16:creationId xmlns:a16="http://schemas.microsoft.com/office/drawing/2014/main" id="{DF25510D-BACB-497E-A071-58068D2B1C21}"/>
              </a:ext>
            </a:extLst>
          </p:cNvPr>
          <p:cNvSpPr/>
          <p:nvPr/>
        </p:nvSpPr>
        <p:spPr>
          <a:xfrm>
            <a:off x="5472213" y="878791"/>
            <a:ext cx="1945084" cy="400110"/>
          </a:xfrm>
          <a:prstGeom prst="rect">
            <a:avLst/>
          </a:prstGeom>
        </p:spPr>
        <p:txBody>
          <a:bodyPr wrap="none">
            <a:spAutoFit/>
          </a:bodyPr>
          <a:lstStyle/>
          <a:p>
            <a:r>
              <a:rPr lang="zh-CN" altLang="en-US" sz="2000" b="1" dirty="0"/>
              <a:t>Before Triggered</a:t>
            </a:r>
          </a:p>
        </p:txBody>
      </p:sp>
      <p:sp>
        <p:nvSpPr>
          <p:cNvPr id="32" name="矩形 31">
            <a:extLst>
              <a:ext uri="{FF2B5EF4-FFF2-40B4-BE49-F238E27FC236}">
                <a16:creationId xmlns:a16="http://schemas.microsoft.com/office/drawing/2014/main" id="{4B68BB6F-4459-4C84-ACC8-51A03D5570BE}"/>
              </a:ext>
            </a:extLst>
          </p:cNvPr>
          <p:cNvSpPr/>
          <p:nvPr/>
        </p:nvSpPr>
        <p:spPr>
          <a:xfrm>
            <a:off x="5553614" y="3664671"/>
            <a:ext cx="1782283" cy="400110"/>
          </a:xfrm>
          <a:prstGeom prst="rect">
            <a:avLst/>
          </a:prstGeom>
        </p:spPr>
        <p:txBody>
          <a:bodyPr wrap="none">
            <a:spAutoFit/>
          </a:bodyPr>
          <a:lstStyle/>
          <a:p>
            <a:r>
              <a:rPr lang="en-US" altLang="zh-CN" sz="2000" b="1" dirty="0"/>
              <a:t>After</a:t>
            </a:r>
            <a:r>
              <a:rPr lang="zh-CN" altLang="en-US" sz="2000" b="1" dirty="0"/>
              <a:t> Triggered</a:t>
            </a:r>
          </a:p>
        </p:txBody>
      </p:sp>
      <p:grpSp>
        <p:nvGrpSpPr>
          <p:cNvPr id="31" name="组合 30">
            <a:extLst>
              <a:ext uri="{FF2B5EF4-FFF2-40B4-BE49-F238E27FC236}">
                <a16:creationId xmlns:a16="http://schemas.microsoft.com/office/drawing/2014/main" id="{75E6724F-06E4-41DC-9A40-A9E1D4BB8A41}"/>
              </a:ext>
            </a:extLst>
          </p:cNvPr>
          <p:cNvGrpSpPr/>
          <p:nvPr/>
        </p:nvGrpSpPr>
        <p:grpSpPr>
          <a:xfrm>
            <a:off x="1081016" y="962764"/>
            <a:ext cx="1731491" cy="1303978"/>
            <a:chOff x="703385" y="2637692"/>
            <a:chExt cx="1364650" cy="1303978"/>
          </a:xfrm>
        </p:grpSpPr>
        <p:sp>
          <p:nvSpPr>
            <p:cNvPr id="29" name="矩形: 折角 28">
              <a:extLst>
                <a:ext uri="{FF2B5EF4-FFF2-40B4-BE49-F238E27FC236}">
                  <a16:creationId xmlns:a16="http://schemas.microsoft.com/office/drawing/2014/main" id="{0DA3533B-153D-402E-B0DA-F75AC21B9F49}"/>
                </a:ext>
              </a:extLst>
            </p:cNvPr>
            <p:cNvSpPr/>
            <p:nvPr/>
          </p:nvSpPr>
          <p:spPr>
            <a:xfrm>
              <a:off x="703385" y="2637692"/>
              <a:ext cx="1364650" cy="1134208"/>
            </a:xfrm>
            <a:prstGeom prst="foldedCorner">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F2404F3A-850B-4963-9DDC-56739C03947A}"/>
                </a:ext>
              </a:extLst>
            </p:cNvPr>
            <p:cNvSpPr txBox="1"/>
            <p:nvPr/>
          </p:nvSpPr>
          <p:spPr>
            <a:xfrm>
              <a:off x="740396" y="2741341"/>
              <a:ext cx="1327639" cy="1200329"/>
            </a:xfrm>
            <a:prstGeom prst="rect">
              <a:avLst/>
            </a:prstGeom>
            <a:noFill/>
          </p:spPr>
          <p:txBody>
            <a:bodyPr wrap="square" rtlCol="0">
              <a:spAutoFit/>
            </a:bodyPr>
            <a:lstStyle/>
            <a:p>
              <a:pPr algn="ctr"/>
              <a:r>
                <a:rPr lang="en-US" altLang="zh-CN" dirty="0">
                  <a:latin typeface="Comic Sans MS" panose="030F0702030302020204" pitchFamily="66" charset="0"/>
                </a:rPr>
                <a:t>Automated </a:t>
              </a:r>
            </a:p>
            <a:p>
              <a:pPr algn="ctr"/>
              <a:r>
                <a:rPr lang="en-US" altLang="zh-CN" dirty="0">
                  <a:latin typeface="Comic Sans MS" panose="030F0702030302020204" pitchFamily="66" charset="0"/>
                </a:rPr>
                <a:t>Simulation</a:t>
              </a:r>
            </a:p>
            <a:p>
              <a:pPr algn="ctr"/>
              <a:r>
                <a:rPr lang="en-US" altLang="zh-CN" dirty="0">
                  <a:latin typeface="Comic Sans MS" panose="030F0702030302020204" pitchFamily="66" charset="0"/>
                </a:rPr>
                <a:t> program</a:t>
              </a:r>
              <a:endParaRPr lang="zh-CN" altLang="en-US" dirty="0">
                <a:latin typeface="Comic Sans MS" panose="030F0702030302020204" pitchFamily="66" charset="0"/>
              </a:endParaRPr>
            </a:p>
          </p:txBody>
        </p:sp>
      </p:grpSp>
      <p:sp>
        <p:nvSpPr>
          <p:cNvPr id="33" name="矩形: 圆角 32">
            <a:extLst>
              <a:ext uri="{FF2B5EF4-FFF2-40B4-BE49-F238E27FC236}">
                <a16:creationId xmlns:a16="http://schemas.microsoft.com/office/drawing/2014/main" id="{15540AF2-7C87-4C26-B994-7EEEE4A3920B}"/>
              </a:ext>
            </a:extLst>
          </p:cNvPr>
          <p:cNvSpPr/>
          <p:nvPr/>
        </p:nvSpPr>
        <p:spPr>
          <a:xfrm>
            <a:off x="1276632" y="2666852"/>
            <a:ext cx="1345223" cy="830724"/>
          </a:xfrm>
          <a:prstGeom prst="roundRect">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mic Sans MS" panose="030F0702030302020204" pitchFamily="66" charset="0"/>
              </a:rPr>
              <a:t>Identify controls</a:t>
            </a:r>
            <a:endParaRPr lang="zh-CN" altLang="en-US" dirty="0">
              <a:latin typeface="Comic Sans MS" panose="030F0702030302020204" pitchFamily="66" charset="0"/>
            </a:endParaRPr>
          </a:p>
        </p:txBody>
      </p:sp>
      <p:sp>
        <p:nvSpPr>
          <p:cNvPr id="41" name="矩形: 圆角 40">
            <a:extLst>
              <a:ext uri="{FF2B5EF4-FFF2-40B4-BE49-F238E27FC236}">
                <a16:creationId xmlns:a16="http://schemas.microsoft.com/office/drawing/2014/main" id="{4B92DFFE-370F-4945-86AC-CE0B84C07F9B}"/>
              </a:ext>
            </a:extLst>
          </p:cNvPr>
          <p:cNvSpPr/>
          <p:nvPr/>
        </p:nvSpPr>
        <p:spPr>
          <a:xfrm>
            <a:off x="1276631" y="3954924"/>
            <a:ext cx="1345223" cy="791295"/>
          </a:xfrm>
          <a:prstGeom prst="roundRect">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mic Sans MS" panose="030F0702030302020204" pitchFamily="66" charset="0"/>
              </a:rPr>
              <a:t>Try to trigger</a:t>
            </a:r>
            <a:endParaRPr lang="zh-CN" altLang="en-US" dirty="0">
              <a:latin typeface="Comic Sans MS" panose="030F0702030302020204" pitchFamily="66" charset="0"/>
            </a:endParaRPr>
          </a:p>
        </p:txBody>
      </p:sp>
      <p:cxnSp>
        <p:nvCxnSpPr>
          <p:cNvPr id="43" name="直接箭头连接符 42">
            <a:extLst>
              <a:ext uri="{FF2B5EF4-FFF2-40B4-BE49-F238E27FC236}">
                <a16:creationId xmlns:a16="http://schemas.microsoft.com/office/drawing/2014/main" id="{0EFE76D3-3C13-4EB5-86E6-62256F86D728}"/>
              </a:ext>
            </a:extLst>
          </p:cNvPr>
          <p:cNvCxnSpPr>
            <a:cxnSpLocks/>
            <a:stCxn id="29" idx="2"/>
            <a:endCxn id="33" idx="0"/>
          </p:cNvCxnSpPr>
          <p:nvPr/>
        </p:nvCxnSpPr>
        <p:spPr>
          <a:xfrm>
            <a:off x="1946762" y="2096972"/>
            <a:ext cx="2482" cy="569880"/>
          </a:xfrm>
          <a:prstGeom prst="straightConnector1">
            <a:avLst/>
          </a:prstGeom>
          <a:ln w="76200">
            <a:solidFill>
              <a:schemeClr val="accent4">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B52AB4E3-DA0E-4028-8FBB-236D891E64DE}"/>
              </a:ext>
            </a:extLst>
          </p:cNvPr>
          <p:cNvCxnSpPr>
            <a:cxnSpLocks/>
            <a:stCxn id="33" idx="2"/>
            <a:endCxn id="41" idx="0"/>
          </p:cNvCxnSpPr>
          <p:nvPr/>
        </p:nvCxnSpPr>
        <p:spPr>
          <a:xfrm flipH="1">
            <a:off x="1949243" y="3497576"/>
            <a:ext cx="1" cy="457348"/>
          </a:xfrm>
          <a:prstGeom prst="straightConnector1">
            <a:avLst/>
          </a:prstGeom>
          <a:ln w="76200">
            <a:solidFill>
              <a:schemeClr val="accent4">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9" name="矩形: 圆角 48">
            <a:extLst>
              <a:ext uri="{FF2B5EF4-FFF2-40B4-BE49-F238E27FC236}">
                <a16:creationId xmlns:a16="http://schemas.microsoft.com/office/drawing/2014/main" id="{D4C8A3E2-3FC1-4337-A7ED-0E58054C0119}"/>
              </a:ext>
            </a:extLst>
          </p:cNvPr>
          <p:cNvSpPr/>
          <p:nvPr/>
        </p:nvSpPr>
        <p:spPr>
          <a:xfrm>
            <a:off x="1167981" y="5203567"/>
            <a:ext cx="1562521" cy="1134207"/>
          </a:xfrm>
          <a:prstGeom prst="roundRect">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Comic Sans MS" panose="030F0702030302020204" pitchFamily="66" charset="0"/>
              </a:rPr>
              <a:t>Monitor background broadcast</a:t>
            </a:r>
          </a:p>
        </p:txBody>
      </p:sp>
      <p:cxnSp>
        <p:nvCxnSpPr>
          <p:cNvPr id="50" name="直接箭头连接符 49">
            <a:extLst>
              <a:ext uri="{FF2B5EF4-FFF2-40B4-BE49-F238E27FC236}">
                <a16:creationId xmlns:a16="http://schemas.microsoft.com/office/drawing/2014/main" id="{063391C5-4B91-4B4D-9C14-A69B335ED179}"/>
              </a:ext>
            </a:extLst>
          </p:cNvPr>
          <p:cNvCxnSpPr>
            <a:cxnSpLocks/>
            <a:stCxn id="41" idx="2"/>
            <a:endCxn id="49" idx="0"/>
          </p:cNvCxnSpPr>
          <p:nvPr/>
        </p:nvCxnSpPr>
        <p:spPr>
          <a:xfrm flipH="1">
            <a:off x="1949242" y="4746219"/>
            <a:ext cx="1" cy="457348"/>
          </a:xfrm>
          <a:prstGeom prst="straightConnector1">
            <a:avLst/>
          </a:prstGeom>
          <a:ln w="76200">
            <a:solidFill>
              <a:schemeClr val="accent4">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FE62C30B-82A8-4ED6-AAE9-42A0CAA83234}"/>
              </a:ext>
            </a:extLst>
          </p:cNvPr>
          <p:cNvCxnSpPr/>
          <p:nvPr/>
        </p:nvCxnSpPr>
        <p:spPr>
          <a:xfrm>
            <a:off x="3868615" y="878791"/>
            <a:ext cx="0" cy="5246655"/>
          </a:xfrm>
          <a:prstGeom prst="line">
            <a:avLst/>
          </a:prstGeom>
          <a:ln w="762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665F5F17-B188-4E8C-84D7-BF38DC0170F7}"/>
              </a:ext>
            </a:extLst>
          </p:cNvPr>
          <p:cNvCxnSpPr>
            <a:cxnSpLocks/>
            <a:stCxn id="49" idx="3"/>
          </p:cNvCxnSpPr>
          <p:nvPr/>
        </p:nvCxnSpPr>
        <p:spPr>
          <a:xfrm flipV="1">
            <a:off x="2730502" y="3285223"/>
            <a:ext cx="1138113" cy="248544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22219AB7-B86E-48CD-913C-E70C0C4470F3}"/>
              </a:ext>
            </a:extLst>
          </p:cNvPr>
          <p:cNvSpPr txBox="1"/>
          <p:nvPr/>
        </p:nvSpPr>
        <p:spPr>
          <a:xfrm>
            <a:off x="6893174" y="4673118"/>
            <a:ext cx="2180690" cy="1862048"/>
          </a:xfrm>
          <a:prstGeom prst="rect">
            <a:avLst/>
          </a:prstGeom>
          <a:noFill/>
        </p:spPr>
        <p:txBody>
          <a:bodyPr wrap="square" rtlCol="0">
            <a:spAutoFit/>
          </a:bodyPr>
          <a:lstStyle/>
          <a:p>
            <a:r>
              <a:rPr lang="zh-CN" altLang="en-US" sz="11500" dirty="0">
                <a:solidFill>
                  <a:srgbClr val="FF0000">
                    <a:alpha val="65000"/>
                  </a:srgbClr>
                </a:solidFill>
              </a:rPr>
              <a:t>✔</a:t>
            </a:r>
          </a:p>
        </p:txBody>
      </p:sp>
      <p:sp>
        <p:nvSpPr>
          <p:cNvPr id="19" name="矩形 18">
            <a:extLst>
              <a:ext uri="{FF2B5EF4-FFF2-40B4-BE49-F238E27FC236}">
                <a16:creationId xmlns:a16="http://schemas.microsoft.com/office/drawing/2014/main" id="{4B01CBE0-7EEA-4AE4-9D61-1AF1C111E6F2}"/>
              </a:ext>
            </a:extLst>
          </p:cNvPr>
          <p:cNvSpPr/>
          <p:nvPr/>
        </p:nvSpPr>
        <p:spPr>
          <a:xfrm rot="20211851">
            <a:off x="-250914" y="475691"/>
            <a:ext cx="3688830" cy="584775"/>
          </a:xfrm>
          <a:prstGeom prst="rect">
            <a:avLst/>
          </a:prstGeom>
        </p:spPr>
        <p:txBody>
          <a:bodyPr wrap="none">
            <a:spAutoFit/>
          </a:bodyPr>
          <a:lstStyle/>
          <a:p>
            <a:r>
              <a:rPr lang="en-US" altLang="zh-CN" sz="2400" b="1" dirty="0">
                <a:solidFill>
                  <a:srgbClr val="C00000"/>
                </a:solidFill>
                <a:latin typeface="Comic Sans MS" panose="030F0702030302020204" pitchFamily="66" charset="0"/>
              </a:rPr>
              <a:t>O</a:t>
            </a:r>
            <a:r>
              <a:rPr lang="zh-CN" altLang="en-US" sz="2400" b="1" dirty="0">
                <a:solidFill>
                  <a:srgbClr val="C00000"/>
                </a:solidFill>
                <a:latin typeface="Comic Sans MS" panose="030F0702030302020204" pitchFamily="66" charset="0"/>
              </a:rPr>
              <a:t>ccasion </a:t>
            </a:r>
            <a:r>
              <a:rPr lang="en-US" altLang="zh-CN" sz="3200" b="1" dirty="0">
                <a:solidFill>
                  <a:srgbClr val="C00000"/>
                </a:solidFill>
                <a:latin typeface="Comic Sans MS" panose="030F0702030302020204" pitchFamily="66" charset="0"/>
              </a:rPr>
              <a:t>is</a:t>
            </a:r>
            <a:r>
              <a:rPr lang="en-US" altLang="zh-CN" sz="2400" b="1" dirty="0">
                <a:solidFill>
                  <a:srgbClr val="C00000"/>
                </a:solidFill>
                <a:latin typeface="Comic Sans MS" panose="030F0702030302020204" pitchFamily="66" charset="0"/>
              </a:rPr>
              <a:t> important !</a:t>
            </a:r>
            <a:endParaRPr lang="zh-CN" altLang="en-US" sz="2400" b="1" dirty="0">
              <a:solidFill>
                <a:srgbClr val="C00000"/>
              </a:solidFill>
              <a:latin typeface="Comic Sans MS" panose="030F0702030302020204" pitchFamily="66" charset="0"/>
            </a:endParaRPr>
          </a:p>
        </p:txBody>
      </p:sp>
    </p:spTree>
    <p:extLst>
      <p:ext uri="{BB962C8B-B14F-4D97-AF65-F5344CB8AC3E}">
        <p14:creationId xmlns:p14="http://schemas.microsoft.com/office/powerpoint/2010/main" val="3318563814"/>
      </p:ext>
    </p:extLst>
  </p:cSld>
  <p:clrMapOvr>
    <a:masterClrMapping/>
  </p:clrMapOvr>
  <mc:AlternateContent xmlns:mc="http://schemas.openxmlformats.org/markup-compatibility/2006">
    <mc:Choice xmlns:p14="http://schemas.microsoft.com/office/powerpoint/2010/main" Requires="p14">
      <p:transition spd="slow" p14:dur="2000" advTm="95634"/>
    </mc:Choice>
    <mc:Fallback>
      <p:transition spd="slow" advTm="9563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39B20850-1EA3-4944-A745-1990A5345BD3}"/>
              </a:ext>
            </a:extLst>
          </p:cNvPr>
          <p:cNvPicPr>
            <a:picLocks noChangeAspect="1"/>
          </p:cNvPicPr>
          <p:nvPr/>
        </p:nvPicPr>
        <p:blipFill>
          <a:blip r:embed="rId3"/>
          <a:stretch>
            <a:fillRect/>
          </a:stretch>
        </p:blipFill>
        <p:spPr>
          <a:xfrm>
            <a:off x="705060" y="1489542"/>
            <a:ext cx="2194750" cy="3878916"/>
          </a:xfrm>
          <a:prstGeom prst="rect">
            <a:avLst/>
          </a:prstGeom>
        </p:spPr>
      </p:pic>
      <p:pic>
        <p:nvPicPr>
          <p:cNvPr id="4" name="图片 3">
            <a:extLst>
              <a:ext uri="{FF2B5EF4-FFF2-40B4-BE49-F238E27FC236}">
                <a16:creationId xmlns:a16="http://schemas.microsoft.com/office/drawing/2014/main" id="{FDB802DD-42C4-48BE-B138-4B01FF30370D}"/>
              </a:ext>
            </a:extLst>
          </p:cNvPr>
          <p:cNvPicPr>
            <a:picLocks noChangeAspect="1"/>
          </p:cNvPicPr>
          <p:nvPr/>
        </p:nvPicPr>
        <p:blipFill>
          <a:blip r:embed="rId4"/>
          <a:stretch>
            <a:fillRect/>
          </a:stretch>
        </p:blipFill>
        <p:spPr>
          <a:xfrm>
            <a:off x="3863834" y="2918416"/>
            <a:ext cx="1112616" cy="1021168"/>
          </a:xfrm>
          <a:prstGeom prst="rect">
            <a:avLst/>
          </a:prstGeom>
        </p:spPr>
      </p:pic>
      <p:cxnSp>
        <p:nvCxnSpPr>
          <p:cNvPr id="21" name="直接箭头连接符 20">
            <a:extLst>
              <a:ext uri="{FF2B5EF4-FFF2-40B4-BE49-F238E27FC236}">
                <a16:creationId xmlns:a16="http://schemas.microsoft.com/office/drawing/2014/main" id="{4F3A00D0-60D0-4ADA-AD4E-93CCB8397D05}"/>
              </a:ext>
            </a:extLst>
          </p:cNvPr>
          <p:cNvCxnSpPr>
            <a:cxnSpLocks/>
            <a:stCxn id="17" idx="3"/>
            <a:endCxn id="4" idx="1"/>
          </p:cNvCxnSpPr>
          <p:nvPr/>
        </p:nvCxnSpPr>
        <p:spPr>
          <a:xfrm>
            <a:off x="2899810" y="3429000"/>
            <a:ext cx="964024" cy="0"/>
          </a:xfrm>
          <a:prstGeom prst="straightConnector1">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2A8AF732-E684-48C0-90EB-44EA3E93F2B4}"/>
              </a:ext>
            </a:extLst>
          </p:cNvPr>
          <p:cNvPicPr>
            <a:picLocks noChangeAspect="1"/>
          </p:cNvPicPr>
          <p:nvPr/>
        </p:nvPicPr>
        <p:blipFill>
          <a:blip r:embed="rId5"/>
          <a:stretch>
            <a:fillRect/>
          </a:stretch>
        </p:blipFill>
        <p:spPr>
          <a:xfrm rot="5400000">
            <a:off x="3921259" y="2236701"/>
            <a:ext cx="6423027" cy="2384597"/>
          </a:xfrm>
          <a:prstGeom prst="rect">
            <a:avLst/>
          </a:prstGeom>
        </p:spPr>
      </p:pic>
      <p:sp>
        <p:nvSpPr>
          <p:cNvPr id="18" name="矩形: 圆角 17">
            <a:extLst>
              <a:ext uri="{FF2B5EF4-FFF2-40B4-BE49-F238E27FC236}">
                <a16:creationId xmlns:a16="http://schemas.microsoft.com/office/drawing/2014/main" id="{86D51868-70C8-4194-8C33-E6B8E950F7BE}"/>
              </a:ext>
            </a:extLst>
          </p:cNvPr>
          <p:cNvSpPr/>
          <p:nvPr/>
        </p:nvSpPr>
        <p:spPr>
          <a:xfrm>
            <a:off x="5829304" y="149469"/>
            <a:ext cx="2646485" cy="6576646"/>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297D8BD4-36F7-45EE-A917-6ADCD8A6FE48}"/>
              </a:ext>
            </a:extLst>
          </p:cNvPr>
          <p:cNvCxnSpPr>
            <a:cxnSpLocks/>
            <a:stCxn id="4" idx="3"/>
            <a:endCxn id="18" idx="1"/>
          </p:cNvCxnSpPr>
          <p:nvPr/>
        </p:nvCxnSpPr>
        <p:spPr>
          <a:xfrm>
            <a:off x="4976450" y="3429000"/>
            <a:ext cx="852854" cy="8792"/>
          </a:xfrm>
          <a:prstGeom prst="straightConnector1">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04E07122-93D5-41C6-A06B-A4A202F835ED}"/>
              </a:ext>
            </a:extLst>
          </p:cNvPr>
          <p:cNvSpPr/>
          <p:nvPr/>
        </p:nvSpPr>
        <p:spPr>
          <a:xfrm>
            <a:off x="3083879" y="2407833"/>
            <a:ext cx="2672526" cy="461665"/>
          </a:xfrm>
          <a:prstGeom prst="rect">
            <a:avLst/>
          </a:prstGeom>
        </p:spPr>
        <p:txBody>
          <a:bodyPr wrap="none">
            <a:spAutoFit/>
          </a:bodyPr>
          <a:lstStyle/>
          <a:p>
            <a:r>
              <a:rPr lang="en-US" altLang="zh-CN" sz="2400" b="1" dirty="0">
                <a:solidFill>
                  <a:srgbClr val="C00000"/>
                </a:solidFill>
                <a:latin typeface="Comic Sans MS" panose="030F0702030302020204" pitchFamily="66" charset="0"/>
              </a:rPr>
              <a:t>After triggered.</a:t>
            </a:r>
            <a:endParaRPr lang="zh-CN" altLang="en-US" sz="2400" b="1" dirty="0">
              <a:solidFill>
                <a:srgbClr val="C00000"/>
              </a:solidFill>
              <a:latin typeface="Comic Sans MS" panose="030F0702030302020204" pitchFamily="66" charset="0"/>
            </a:endParaRPr>
          </a:p>
        </p:txBody>
      </p:sp>
    </p:spTree>
    <p:extLst>
      <p:ext uri="{BB962C8B-B14F-4D97-AF65-F5344CB8AC3E}">
        <p14:creationId xmlns:p14="http://schemas.microsoft.com/office/powerpoint/2010/main" val="2970256876"/>
      </p:ext>
    </p:extLst>
  </p:cSld>
  <p:clrMapOvr>
    <a:masterClrMapping/>
  </p:clrMapOvr>
  <mc:AlternateContent xmlns:mc="http://schemas.openxmlformats.org/markup-compatibility/2006">
    <mc:Choice xmlns:p14="http://schemas.microsoft.com/office/powerpoint/2010/main" Requires="p14">
      <p:transition spd="slow" p14:dur="2000" advTm="12835"/>
    </mc:Choice>
    <mc:Fallback>
      <p:transition spd="slow" advTm="1283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homepage.hit.edu.cn/sites/default/files/wzzhang/tx1.jpg">
            <a:extLst>
              <a:ext uri="{FF2B5EF4-FFF2-40B4-BE49-F238E27FC236}">
                <a16:creationId xmlns:a16="http://schemas.microsoft.com/office/drawing/2014/main" id="{028AD83D-C4E5-4167-BB6B-F05510882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6222" y="1321213"/>
            <a:ext cx="1483469" cy="148346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0417DF7-2570-4B88-9A4F-C24B58F377C1}"/>
              </a:ext>
            </a:extLst>
          </p:cNvPr>
          <p:cNvSpPr/>
          <p:nvPr/>
        </p:nvSpPr>
        <p:spPr>
          <a:xfrm>
            <a:off x="707733" y="4449955"/>
            <a:ext cx="7723722" cy="1138773"/>
          </a:xfrm>
          <a:prstGeom prst="rect">
            <a:avLst/>
          </a:prstGeom>
        </p:spPr>
        <p:txBody>
          <a:bodyPr wrap="square">
            <a:spAutoFit/>
          </a:bodyPr>
          <a:lstStyle/>
          <a:p>
            <a:pPr algn="just"/>
            <a:r>
              <a:rPr lang="en-US" altLang="zh-CN" sz="1700" dirty="0">
                <a:latin typeface="Comic Sans MS" panose="030F0702030302020204" pitchFamily="66" charset="0"/>
              </a:rPr>
              <a:t>His research interests are primarily in </a:t>
            </a:r>
            <a:r>
              <a:rPr lang="en-US" altLang="zh-CN" sz="1700" dirty="0">
                <a:solidFill>
                  <a:srgbClr val="FF0000"/>
                </a:solidFill>
                <a:latin typeface="Comic Sans MS" panose="030F0702030302020204" pitchFamily="66" charset="0"/>
              </a:rPr>
              <a:t>cyberspace security</a:t>
            </a:r>
            <a:r>
              <a:rPr lang="en-US" altLang="zh-CN" sz="1700" dirty="0">
                <a:latin typeface="Comic Sans MS" panose="030F0702030302020204" pitchFamily="66" charset="0"/>
              </a:rPr>
              <a:t>, </a:t>
            </a:r>
            <a:r>
              <a:rPr lang="en-US" altLang="zh-CN" sz="1700" dirty="0">
                <a:solidFill>
                  <a:srgbClr val="FF0000"/>
                </a:solidFill>
                <a:latin typeface="Comic Sans MS" panose="030F0702030302020204" pitchFamily="66" charset="0"/>
              </a:rPr>
              <a:t>cloud computing</a:t>
            </a:r>
            <a:r>
              <a:rPr lang="en-US" altLang="zh-CN" sz="1700" dirty="0">
                <a:latin typeface="Comic Sans MS" panose="030F0702030302020204" pitchFamily="66" charset="0"/>
              </a:rPr>
              <a:t>, </a:t>
            </a:r>
            <a:r>
              <a:rPr lang="en-US" altLang="zh-CN" sz="1700" dirty="0">
                <a:solidFill>
                  <a:srgbClr val="FF0000"/>
                </a:solidFill>
                <a:latin typeface="Comic Sans MS" panose="030F0702030302020204" pitchFamily="66" charset="0"/>
              </a:rPr>
              <a:t>parallel</a:t>
            </a:r>
            <a:r>
              <a:rPr lang="en-US" altLang="zh-CN" sz="1700" dirty="0">
                <a:latin typeface="Comic Sans MS" panose="030F0702030302020204" pitchFamily="66" charset="0"/>
              </a:rPr>
              <a:t> and </a:t>
            </a:r>
            <a:r>
              <a:rPr lang="en-US" altLang="zh-CN" sz="1700" dirty="0">
                <a:solidFill>
                  <a:srgbClr val="FF0000"/>
                </a:solidFill>
                <a:latin typeface="Comic Sans MS" panose="030F0702030302020204" pitchFamily="66" charset="0"/>
              </a:rPr>
              <a:t>distributed computing</a:t>
            </a:r>
            <a:r>
              <a:rPr lang="en-US" altLang="zh-CN" sz="1700" dirty="0">
                <a:latin typeface="Comic Sans MS" panose="030F0702030302020204" pitchFamily="66" charset="0"/>
              </a:rPr>
              <a:t>. He has published more than </a:t>
            </a:r>
            <a:r>
              <a:rPr lang="en-US" altLang="zh-CN" sz="1700" b="1" dirty="0">
                <a:latin typeface="Comic Sans MS" panose="030F0702030302020204" pitchFamily="66" charset="0"/>
              </a:rPr>
              <a:t>120</a:t>
            </a:r>
            <a:r>
              <a:rPr lang="en-US" altLang="zh-CN" sz="1700" dirty="0">
                <a:latin typeface="Comic Sans MS" panose="030F0702030302020204" pitchFamily="66" charset="0"/>
              </a:rPr>
              <a:t> academic papers in journals, books, and conference proceedings. He is a lifetime member of ACM, a member of the IEEE.</a:t>
            </a:r>
            <a:endParaRPr lang="zh-CN" altLang="en-US" sz="1700" dirty="0">
              <a:latin typeface="Comic Sans MS" panose="030F0702030302020204" pitchFamily="66" charset="0"/>
            </a:endParaRPr>
          </a:p>
        </p:txBody>
      </p:sp>
      <p:sp>
        <p:nvSpPr>
          <p:cNvPr id="4" name="矩形 3">
            <a:extLst>
              <a:ext uri="{FF2B5EF4-FFF2-40B4-BE49-F238E27FC236}">
                <a16:creationId xmlns:a16="http://schemas.microsoft.com/office/drawing/2014/main" id="{953A564C-A57B-4A45-9C7C-30F8A7B05EEA}"/>
              </a:ext>
            </a:extLst>
          </p:cNvPr>
          <p:cNvSpPr/>
          <p:nvPr/>
        </p:nvSpPr>
        <p:spPr>
          <a:xfrm>
            <a:off x="3532997" y="1404299"/>
            <a:ext cx="4743256" cy="1400383"/>
          </a:xfrm>
          <a:prstGeom prst="rect">
            <a:avLst/>
          </a:prstGeom>
        </p:spPr>
        <p:txBody>
          <a:bodyPr wrap="square">
            <a:spAutoFit/>
          </a:bodyPr>
          <a:lstStyle/>
          <a:p>
            <a:pPr algn="ctr"/>
            <a:r>
              <a:rPr lang="en-US" altLang="zh-CN" sz="1700" b="1" dirty="0">
                <a:latin typeface="Comic Sans MS" panose="030F0702030302020204" pitchFamily="66" charset="0"/>
              </a:rPr>
              <a:t>Weizhe Zhang</a:t>
            </a:r>
            <a:r>
              <a:rPr lang="zh-CN" altLang="en-US" sz="1700" b="1" dirty="0">
                <a:latin typeface="Comic Sans MS" panose="030F0702030302020204" pitchFamily="66" charset="0"/>
              </a:rPr>
              <a:t>, Ph.D.</a:t>
            </a:r>
          </a:p>
          <a:p>
            <a:pPr algn="ctr"/>
            <a:r>
              <a:rPr lang="en-US" altLang="zh-CN" sz="1700" dirty="0">
                <a:latin typeface="Comic Sans MS" panose="030F0702030302020204" pitchFamily="66" charset="0"/>
              </a:rPr>
              <a:t>Professor, Supervisor </a:t>
            </a:r>
          </a:p>
          <a:p>
            <a:pPr algn="ctr"/>
            <a:r>
              <a:rPr lang="en-US" altLang="zh-CN" sz="1700" dirty="0">
                <a:latin typeface="Comic Sans MS" panose="030F0702030302020204" pitchFamily="66" charset="0"/>
              </a:rPr>
              <a:t>Computer Science and Technology</a:t>
            </a:r>
            <a:r>
              <a:rPr lang="zh-CN" altLang="en-US" sz="1700" dirty="0">
                <a:latin typeface="Comic Sans MS" panose="030F0702030302020204" pitchFamily="66" charset="0"/>
              </a:rPr>
              <a:t>, </a:t>
            </a:r>
            <a:r>
              <a:rPr lang="en-US" altLang="zh-CN" sz="1700" dirty="0">
                <a:latin typeface="Comic Sans MS" panose="030F0702030302020204" pitchFamily="66" charset="0"/>
              </a:rPr>
              <a:t>HIT</a:t>
            </a:r>
          </a:p>
          <a:p>
            <a:pPr algn="ctr"/>
            <a:r>
              <a:rPr lang="en-US" altLang="zh-CN" sz="1700" dirty="0">
                <a:latin typeface="Comic Sans MS" panose="030F0702030302020204" pitchFamily="66" charset="0"/>
              </a:rPr>
              <a:t>&amp; Pengcheng Laboratory, Shenzhen</a:t>
            </a:r>
            <a:endParaRPr lang="zh-CN" altLang="en-US" sz="1700" dirty="0">
              <a:latin typeface="Comic Sans MS" panose="030F0702030302020204" pitchFamily="66" charset="0"/>
            </a:endParaRPr>
          </a:p>
          <a:p>
            <a:pPr algn="ctr"/>
            <a:r>
              <a:rPr lang="en-US" altLang="zh-CN" sz="1700" dirty="0">
                <a:solidFill>
                  <a:srgbClr val="0066FF"/>
                </a:solidFill>
                <a:latin typeface="Comic Sans MS" panose="030F0702030302020204" pitchFamily="66" charset="0"/>
              </a:rPr>
              <a:t>http://homepage.hit.edu.cn/wzzhang</a:t>
            </a:r>
            <a:endParaRPr lang="zh-CN" altLang="en-US" sz="1700" dirty="0">
              <a:solidFill>
                <a:srgbClr val="0066FF"/>
              </a:solidFill>
              <a:latin typeface="Comic Sans MS" panose="030F0702030302020204" pitchFamily="66" charset="0"/>
            </a:endParaRPr>
          </a:p>
        </p:txBody>
      </p:sp>
      <p:sp>
        <p:nvSpPr>
          <p:cNvPr id="8" name="矩形 7">
            <a:extLst>
              <a:ext uri="{FF2B5EF4-FFF2-40B4-BE49-F238E27FC236}">
                <a16:creationId xmlns:a16="http://schemas.microsoft.com/office/drawing/2014/main" id="{766BC2A6-5480-4EA7-B0A8-043CF29A68DB}"/>
              </a:ext>
            </a:extLst>
          </p:cNvPr>
          <p:cNvSpPr/>
          <p:nvPr/>
        </p:nvSpPr>
        <p:spPr>
          <a:xfrm>
            <a:off x="242128" y="3429000"/>
            <a:ext cx="8654933" cy="615553"/>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US" altLang="zh-CN" sz="1700" dirty="0">
                <a:latin typeface="Comic Sans MS" panose="030F0702030302020204" pitchFamily="66" charset="0"/>
              </a:rPr>
              <a:t>2012 - Now, </a:t>
            </a:r>
            <a:r>
              <a:rPr lang="en-US" altLang="zh-CN" sz="1700" dirty="0">
                <a:solidFill>
                  <a:srgbClr val="C00000"/>
                </a:solidFill>
                <a:latin typeface="Comic Sans MS" panose="030F0702030302020204" pitchFamily="66" charset="0"/>
              </a:rPr>
              <a:t>Professor&amp; Ph. D Supervisor </a:t>
            </a:r>
            <a:r>
              <a:rPr lang="en-US" altLang="zh-CN" sz="1700" dirty="0">
                <a:latin typeface="Comic Sans MS" panose="030F0702030302020204" pitchFamily="66" charset="0"/>
              </a:rPr>
              <a:t>@ </a:t>
            </a:r>
            <a:r>
              <a:rPr lang="en-US" altLang="zh-CN" sz="1700" b="1" dirty="0">
                <a:latin typeface="Comic Sans MS" panose="030F0702030302020204" pitchFamily="66" charset="0"/>
              </a:rPr>
              <a:t>School of SCT, HIT</a:t>
            </a:r>
            <a:r>
              <a:rPr lang="en-US" altLang="zh-CN" sz="1700" dirty="0">
                <a:latin typeface="Comic Sans MS" panose="030F0702030302020204" pitchFamily="66" charset="0"/>
              </a:rPr>
              <a:t>, China</a:t>
            </a:r>
          </a:p>
          <a:p>
            <a:pPr marL="285750" indent="-285750">
              <a:buFont typeface="Arial" panose="020B0604020202020204" pitchFamily="34" charset="0"/>
              <a:buChar char="•"/>
            </a:pPr>
            <a:r>
              <a:rPr lang="en-US" altLang="zh-CN" sz="1700" dirty="0">
                <a:latin typeface="Comic Sans MS" panose="030F0702030302020204" pitchFamily="66" charset="0"/>
              </a:rPr>
              <a:t>2013-2014, </a:t>
            </a:r>
            <a:r>
              <a:rPr lang="en-US" altLang="zh-CN" sz="1700" dirty="0">
                <a:solidFill>
                  <a:srgbClr val="C00000"/>
                </a:solidFill>
                <a:latin typeface="Comic Sans MS" panose="030F0702030302020204" pitchFamily="66" charset="0"/>
              </a:rPr>
              <a:t>Visiting Professor </a:t>
            </a:r>
            <a:r>
              <a:rPr lang="en-US" altLang="zh-CN" sz="1700" dirty="0">
                <a:latin typeface="Comic Sans MS" panose="030F0702030302020204" pitchFamily="66" charset="0"/>
              </a:rPr>
              <a:t>@ </a:t>
            </a:r>
            <a:r>
              <a:rPr lang="en-US" altLang="zh-CN" sz="1700" b="1" dirty="0">
                <a:latin typeface="Comic Sans MS" panose="030F0702030302020204" pitchFamily="66" charset="0"/>
              </a:rPr>
              <a:t>Department of Computer Science</a:t>
            </a:r>
            <a:r>
              <a:rPr lang="en-US" altLang="zh-CN" sz="1700" dirty="0">
                <a:latin typeface="Comic Sans MS" panose="030F0702030302020204" pitchFamily="66" charset="0"/>
              </a:rPr>
              <a:t>, </a:t>
            </a:r>
            <a:r>
              <a:rPr lang="en-US" altLang="zh-CN" sz="1700" b="1" dirty="0">
                <a:latin typeface="Comic Sans MS" panose="030F0702030302020204" pitchFamily="66" charset="0"/>
              </a:rPr>
              <a:t>UIUC</a:t>
            </a:r>
            <a:r>
              <a:rPr lang="en-US" altLang="zh-CN" sz="1700" dirty="0">
                <a:latin typeface="Comic Sans MS" panose="030F0702030302020204" pitchFamily="66" charset="0"/>
              </a:rPr>
              <a:t>, USA</a:t>
            </a:r>
          </a:p>
        </p:txBody>
      </p:sp>
      <p:pic>
        <p:nvPicPr>
          <p:cNvPr id="2" name="图片 1">
            <a:extLst>
              <a:ext uri="{FF2B5EF4-FFF2-40B4-BE49-F238E27FC236}">
                <a16:creationId xmlns:a16="http://schemas.microsoft.com/office/drawing/2014/main" id="{7049091D-CC06-49FF-AE9C-DCC8804FDE89}"/>
              </a:ext>
            </a:extLst>
          </p:cNvPr>
          <p:cNvPicPr>
            <a:picLocks noChangeAspect="1"/>
          </p:cNvPicPr>
          <p:nvPr/>
        </p:nvPicPr>
        <p:blipFill>
          <a:blip r:embed="rId4"/>
          <a:stretch>
            <a:fillRect/>
          </a:stretch>
        </p:blipFill>
        <p:spPr>
          <a:xfrm>
            <a:off x="0" y="41001"/>
            <a:ext cx="1156996" cy="1008731"/>
          </a:xfrm>
          <a:prstGeom prst="rect">
            <a:avLst/>
          </a:prstGeom>
        </p:spPr>
      </p:pic>
    </p:spTree>
    <p:extLst>
      <p:ext uri="{BB962C8B-B14F-4D97-AF65-F5344CB8AC3E}">
        <p14:creationId xmlns:p14="http://schemas.microsoft.com/office/powerpoint/2010/main" val="3492645627"/>
      </p:ext>
    </p:extLst>
  </p:cSld>
  <p:clrMapOvr>
    <a:masterClrMapping/>
  </p:clrMapOvr>
  <mc:AlternateContent xmlns:mc="http://schemas.openxmlformats.org/markup-compatibility/2006">
    <mc:Choice xmlns:p14="http://schemas.microsoft.com/office/powerpoint/2010/main" Requires="p14">
      <p:transition spd="slow" p14:dur="2000" advTm="40321"/>
    </mc:Choice>
    <mc:Fallback>
      <p:transition spd="slow" advTm="4032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5D4C7D2-D0D5-48DE-89F5-F4AE5368526A}"/>
              </a:ext>
            </a:extLst>
          </p:cNvPr>
          <p:cNvPicPr>
            <a:picLocks noChangeAspect="1"/>
          </p:cNvPicPr>
          <p:nvPr/>
        </p:nvPicPr>
        <p:blipFill>
          <a:blip r:embed="rId3"/>
          <a:stretch>
            <a:fillRect/>
          </a:stretch>
        </p:blipFill>
        <p:spPr>
          <a:xfrm>
            <a:off x="3612021" y="780546"/>
            <a:ext cx="5136325" cy="2004234"/>
          </a:xfrm>
          <a:prstGeom prst="rect">
            <a:avLst/>
          </a:prstGeom>
        </p:spPr>
      </p:pic>
      <p:grpSp>
        <p:nvGrpSpPr>
          <p:cNvPr id="12" name="组合 11">
            <a:extLst>
              <a:ext uri="{FF2B5EF4-FFF2-40B4-BE49-F238E27FC236}">
                <a16:creationId xmlns:a16="http://schemas.microsoft.com/office/drawing/2014/main" id="{F79DE78A-EFEF-430C-B9BC-32DEA5234608}"/>
              </a:ext>
            </a:extLst>
          </p:cNvPr>
          <p:cNvGrpSpPr/>
          <p:nvPr/>
        </p:nvGrpSpPr>
        <p:grpSpPr>
          <a:xfrm>
            <a:off x="483736" y="490400"/>
            <a:ext cx="2744655" cy="1982666"/>
            <a:chOff x="5929347" y="369786"/>
            <a:chExt cx="2284123" cy="2681654"/>
          </a:xfrm>
        </p:grpSpPr>
        <p:sp>
          <p:nvSpPr>
            <p:cNvPr id="13" name="矩形: 折角 12">
              <a:extLst>
                <a:ext uri="{FF2B5EF4-FFF2-40B4-BE49-F238E27FC236}">
                  <a16:creationId xmlns:a16="http://schemas.microsoft.com/office/drawing/2014/main" id="{1F7367BE-3BA9-4D57-AFBB-0EEB432847A7}"/>
                </a:ext>
              </a:extLst>
            </p:cNvPr>
            <p:cNvSpPr/>
            <p:nvPr/>
          </p:nvSpPr>
          <p:spPr>
            <a:xfrm>
              <a:off x="5929347" y="369786"/>
              <a:ext cx="2194750" cy="2681654"/>
            </a:xfrm>
            <a:prstGeom prst="foldedCorner">
              <a:avLst>
                <a:gd name="adj" fmla="val 11264"/>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200" dirty="0">
                <a:solidFill>
                  <a:schemeClr val="tx1">
                    <a:lumMod val="95000"/>
                    <a:lumOff val="5000"/>
                  </a:schemeClr>
                </a:solidFill>
              </a:endParaRPr>
            </a:p>
          </p:txBody>
        </p:sp>
        <p:sp>
          <p:nvSpPr>
            <p:cNvPr id="14" name="文本框 13">
              <a:extLst>
                <a:ext uri="{FF2B5EF4-FFF2-40B4-BE49-F238E27FC236}">
                  <a16:creationId xmlns:a16="http://schemas.microsoft.com/office/drawing/2014/main" id="{7EA236B6-2B13-4458-8EE4-872D23E8CF39}"/>
                </a:ext>
              </a:extLst>
            </p:cNvPr>
            <p:cNvSpPr txBox="1"/>
            <p:nvPr/>
          </p:nvSpPr>
          <p:spPr>
            <a:xfrm>
              <a:off x="6026364" y="518746"/>
              <a:ext cx="2187106" cy="2372813"/>
            </a:xfrm>
            <a:prstGeom prst="rect">
              <a:avLst/>
            </a:prstGeom>
            <a:noFill/>
          </p:spPr>
          <p:txBody>
            <a:bodyPr wrap="square" rtlCol="0">
              <a:spAutoFit/>
            </a:bodyPr>
            <a:lstStyle/>
            <a:p>
              <a:pPr algn="ctr"/>
              <a:r>
                <a:rPr lang="en-US" altLang="zh-CN" b="1" dirty="0">
                  <a:solidFill>
                    <a:schemeClr val="tx1">
                      <a:lumMod val="95000"/>
                      <a:lumOff val="5000"/>
                    </a:schemeClr>
                  </a:solidFill>
                </a:rPr>
                <a:t> </a:t>
              </a:r>
              <a:r>
                <a:rPr lang="en-US" altLang="zh-CN" b="1" dirty="0">
                  <a:solidFill>
                    <a:schemeClr val="tx1">
                      <a:lumMod val="95000"/>
                      <a:lumOff val="5000"/>
                    </a:schemeClr>
                  </a:solidFill>
                  <a:latin typeface="Comic Sans MS" panose="030F0702030302020204" pitchFamily="66" charset="0"/>
                </a:rPr>
                <a:t>Top five families</a:t>
              </a:r>
            </a:p>
            <a:p>
              <a:r>
                <a:rPr lang="en-US" altLang="zh-CN" dirty="0">
                  <a:latin typeface="Comic Sans MS" panose="030F0702030302020204" pitchFamily="66" charset="0"/>
                </a:rPr>
                <a:t>BaseBridge(159.32)</a:t>
              </a:r>
            </a:p>
            <a:p>
              <a:r>
                <a:rPr lang="en-US" altLang="zh-CN" dirty="0">
                  <a:latin typeface="Comic Sans MS" panose="030F0702030302020204" pitchFamily="66" charset="0"/>
                </a:rPr>
                <a:t>Zsone(143.21)</a:t>
              </a:r>
            </a:p>
            <a:p>
              <a:r>
                <a:rPr lang="en-US" altLang="zh-CN" dirty="0">
                  <a:latin typeface="Comic Sans MS" panose="030F0702030302020204" pitchFamily="66" charset="0"/>
                </a:rPr>
                <a:t>DroidDream(84.60) </a:t>
              </a:r>
            </a:p>
            <a:p>
              <a:r>
                <a:rPr lang="en-US" altLang="zh-CN" dirty="0">
                  <a:latin typeface="Comic Sans MS" panose="030F0702030302020204" pitchFamily="66" charset="0"/>
                </a:rPr>
                <a:t>jSMSHider(72.18)</a:t>
              </a:r>
            </a:p>
            <a:p>
              <a:r>
                <a:rPr lang="en-US" altLang="zh-CN" dirty="0">
                  <a:latin typeface="Comic Sans MS" panose="030F0702030302020204" pitchFamily="66" charset="0"/>
                </a:rPr>
                <a:t>AnserverBot(43.90)</a:t>
              </a:r>
              <a:endParaRPr lang="zh-CN" altLang="en-US" dirty="0">
                <a:latin typeface="Comic Sans MS" panose="030F0702030302020204" pitchFamily="66" charset="0"/>
              </a:endParaRPr>
            </a:p>
          </p:txBody>
        </p:sp>
      </p:grpSp>
      <p:cxnSp>
        <p:nvCxnSpPr>
          <p:cNvPr id="8" name="直接箭头连接符 7">
            <a:extLst>
              <a:ext uri="{FF2B5EF4-FFF2-40B4-BE49-F238E27FC236}">
                <a16:creationId xmlns:a16="http://schemas.microsoft.com/office/drawing/2014/main" id="{4FC63071-8293-49E0-811D-2FAA916716D3}"/>
              </a:ext>
            </a:extLst>
          </p:cNvPr>
          <p:cNvCxnSpPr>
            <a:cxnSpLocks/>
            <a:endCxn id="2" idx="1"/>
          </p:cNvCxnSpPr>
          <p:nvPr/>
        </p:nvCxnSpPr>
        <p:spPr>
          <a:xfrm>
            <a:off x="2793108" y="1048873"/>
            <a:ext cx="818913" cy="733790"/>
          </a:xfrm>
          <a:prstGeom prst="straightConnector1">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0E6BABC-8C1E-4F50-9996-3236A6CF3991}"/>
              </a:ext>
            </a:extLst>
          </p:cNvPr>
          <p:cNvSpPr txBox="1"/>
          <p:nvPr/>
        </p:nvSpPr>
        <p:spPr>
          <a:xfrm>
            <a:off x="7815911" y="369700"/>
            <a:ext cx="1031051" cy="461665"/>
          </a:xfrm>
          <a:prstGeom prst="rect">
            <a:avLst/>
          </a:prstGeom>
          <a:noFill/>
        </p:spPr>
        <p:txBody>
          <a:bodyPr wrap="none" rtlCol="0">
            <a:spAutoFit/>
          </a:bodyPr>
          <a:lstStyle/>
          <a:p>
            <a:r>
              <a:rPr lang="en-US" altLang="zh-CN" sz="2400" b="1" dirty="0">
                <a:latin typeface="Comic Sans MS" panose="030F0702030302020204" pitchFamily="66" charset="0"/>
              </a:rPr>
              <a:t>ORGB</a:t>
            </a:r>
            <a:endParaRPr lang="zh-CN" altLang="en-US" sz="2400" b="1" dirty="0">
              <a:latin typeface="Comic Sans MS" panose="030F0702030302020204" pitchFamily="66" charset="0"/>
            </a:endParaRPr>
          </a:p>
        </p:txBody>
      </p:sp>
      <p:pic>
        <p:nvPicPr>
          <p:cNvPr id="17" name="图片 16">
            <a:extLst>
              <a:ext uri="{FF2B5EF4-FFF2-40B4-BE49-F238E27FC236}">
                <a16:creationId xmlns:a16="http://schemas.microsoft.com/office/drawing/2014/main" id="{547C6C6E-0B21-46EB-9636-00A791ADB466}"/>
              </a:ext>
            </a:extLst>
          </p:cNvPr>
          <p:cNvPicPr>
            <a:picLocks noChangeAspect="1"/>
          </p:cNvPicPr>
          <p:nvPr/>
        </p:nvPicPr>
        <p:blipFill>
          <a:blip r:embed="rId4"/>
          <a:stretch>
            <a:fillRect/>
          </a:stretch>
        </p:blipFill>
        <p:spPr>
          <a:xfrm>
            <a:off x="2325319" y="3932549"/>
            <a:ext cx="6423027" cy="2384597"/>
          </a:xfrm>
          <a:prstGeom prst="rect">
            <a:avLst/>
          </a:prstGeom>
        </p:spPr>
      </p:pic>
      <p:pic>
        <p:nvPicPr>
          <p:cNvPr id="11" name="图片 10">
            <a:extLst>
              <a:ext uri="{FF2B5EF4-FFF2-40B4-BE49-F238E27FC236}">
                <a16:creationId xmlns:a16="http://schemas.microsoft.com/office/drawing/2014/main" id="{4CEE705F-BD4C-41F6-9E62-64C41945743E}"/>
              </a:ext>
            </a:extLst>
          </p:cNvPr>
          <p:cNvPicPr>
            <a:picLocks noChangeAspect="1"/>
          </p:cNvPicPr>
          <p:nvPr/>
        </p:nvPicPr>
        <p:blipFill>
          <a:blip r:embed="rId5"/>
          <a:stretch>
            <a:fillRect/>
          </a:stretch>
        </p:blipFill>
        <p:spPr>
          <a:xfrm>
            <a:off x="589220" y="4587591"/>
            <a:ext cx="937341" cy="1074513"/>
          </a:xfrm>
          <a:prstGeom prst="rect">
            <a:avLst/>
          </a:prstGeom>
        </p:spPr>
      </p:pic>
      <p:cxnSp>
        <p:nvCxnSpPr>
          <p:cNvPr id="18" name="直接箭头连接符 17">
            <a:extLst>
              <a:ext uri="{FF2B5EF4-FFF2-40B4-BE49-F238E27FC236}">
                <a16:creationId xmlns:a16="http://schemas.microsoft.com/office/drawing/2014/main" id="{7E9A293E-414C-455D-BF14-1CDF6AEFC40D}"/>
              </a:ext>
            </a:extLst>
          </p:cNvPr>
          <p:cNvCxnSpPr>
            <a:cxnSpLocks/>
            <a:stCxn id="11" idx="3"/>
            <a:endCxn id="17" idx="1"/>
          </p:cNvCxnSpPr>
          <p:nvPr/>
        </p:nvCxnSpPr>
        <p:spPr>
          <a:xfrm>
            <a:off x="1526561" y="5124848"/>
            <a:ext cx="798758" cy="0"/>
          </a:xfrm>
          <a:prstGeom prst="straightConnector1">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0966181A-A2D2-496B-AD1C-FC23D2751964}"/>
              </a:ext>
            </a:extLst>
          </p:cNvPr>
          <p:cNvSpPr txBox="1"/>
          <p:nvPr/>
        </p:nvSpPr>
        <p:spPr>
          <a:xfrm>
            <a:off x="8005432" y="6086313"/>
            <a:ext cx="837089" cy="461665"/>
          </a:xfrm>
          <a:prstGeom prst="rect">
            <a:avLst/>
          </a:prstGeom>
          <a:noFill/>
        </p:spPr>
        <p:txBody>
          <a:bodyPr wrap="none" rtlCol="0">
            <a:spAutoFit/>
          </a:bodyPr>
          <a:lstStyle/>
          <a:p>
            <a:r>
              <a:rPr lang="en-US" altLang="zh-CN" sz="2400" b="1" dirty="0">
                <a:latin typeface="Comic Sans MS" panose="030F0702030302020204" pitchFamily="66" charset="0"/>
              </a:rPr>
              <a:t>ORG</a:t>
            </a:r>
            <a:endParaRPr lang="zh-CN" altLang="en-US" sz="2400" b="1" dirty="0">
              <a:latin typeface="Comic Sans MS" panose="030F0702030302020204" pitchFamily="66" charset="0"/>
            </a:endParaRPr>
          </a:p>
        </p:txBody>
      </p:sp>
      <p:cxnSp>
        <p:nvCxnSpPr>
          <p:cNvPr id="23" name="直接箭头连接符 22">
            <a:extLst>
              <a:ext uri="{FF2B5EF4-FFF2-40B4-BE49-F238E27FC236}">
                <a16:creationId xmlns:a16="http://schemas.microsoft.com/office/drawing/2014/main" id="{E28538F9-8380-4435-B1E1-8819731F7E39}"/>
              </a:ext>
            </a:extLst>
          </p:cNvPr>
          <p:cNvCxnSpPr>
            <a:cxnSpLocks/>
          </p:cNvCxnSpPr>
          <p:nvPr/>
        </p:nvCxnSpPr>
        <p:spPr>
          <a:xfrm flipV="1">
            <a:off x="6180184" y="2875085"/>
            <a:ext cx="0" cy="1057465"/>
          </a:xfrm>
          <a:prstGeom prst="straightConnector1">
            <a:avLst/>
          </a:prstGeom>
          <a:ln w="76200">
            <a:prstDash val="solid"/>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9A0FFD60-7248-4B06-AFF5-534E9E10640F}"/>
              </a:ext>
            </a:extLst>
          </p:cNvPr>
          <p:cNvSpPr txBox="1"/>
          <p:nvPr/>
        </p:nvSpPr>
        <p:spPr>
          <a:xfrm>
            <a:off x="5811716" y="3228122"/>
            <a:ext cx="580292" cy="523220"/>
          </a:xfrm>
          <a:prstGeom prst="rect">
            <a:avLst/>
          </a:prstGeom>
          <a:noFill/>
        </p:spPr>
        <p:txBody>
          <a:bodyPr wrap="square" rtlCol="0">
            <a:spAutoFit/>
          </a:bodyPr>
          <a:lstStyle/>
          <a:p>
            <a:r>
              <a:rPr lang="zh-CN" altLang="en-US" sz="2800" dirty="0">
                <a:solidFill>
                  <a:srgbClr val="FF0000"/>
                </a:solidFill>
              </a:rPr>
              <a:t>✔</a:t>
            </a:r>
          </a:p>
        </p:txBody>
      </p:sp>
      <p:sp>
        <p:nvSpPr>
          <p:cNvPr id="29" name="对话气泡: 椭圆形 28">
            <a:extLst>
              <a:ext uri="{FF2B5EF4-FFF2-40B4-BE49-F238E27FC236}">
                <a16:creationId xmlns:a16="http://schemas.microsoft.com/office/drawing/2014/main" id="{6E155A9D-5570-48A3-8800-A00659D4D6DA}"/>
              </a:ext>
            </a:extLst>
          </p:cNvPr>
          <p:cNvSpPr/>
          <p:nvPr/>
        </p:nvSpPr>
        <p:spPr>
          <a:xfrm>
            <a:off x="2963817" y="2583200"/>
            <a:ext cx="2460635" cy="962258"/>
          </a:xfrm>
          <a:prstGeom prst="wedgeEllipseCallout">
            <a:avLst>
              <a:gd name="adj1" fmla="val 63116"/>
              <a:gd name="adj2" fmla="val 50301"/>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mic Sans MS" panose="030F0702030302020204" pitchFamily="66" charset="0"/>
              </a:rPr>
              <a:t>Sub-graph isomorphism matching</a:t>
            </a:r>
            <a:endParaRPr lang="zh-CN" altLang="en-US" dirty="0">
              <a:latin typeface="Comic Sans MS" panose="030F0702030302020204" pitchFamily="66" charset="0"/>
            </a:endParaRPr>
          </a:p>
        </p:txBody>
      </p:sp>
      <p:sp>
        <p:nvSpPr>
          <p:cNvPr id="6" name="矩形 5">
            <a:extLst>
              <a:ext uri="{FF2B5EF4-FFF2-40B4-BE49-F238E27FC236}">
                <a16:creationId xmlns:a16="http://schemas.microsoft.com/office/drawing/2014/main" id="{7714D32B-A4E4-4D57-80C5-7A2F8DA4A22E}"/>
              </a:ext>
            </a:extLst>
          </p:cNvPr>
          <p:cNvSpPr/>
          <p:nvPr/>
        </p:nvSpPr>
        <p:spPr>
          <a:xfrm>
            <a:off x="671804" y="930666"/>
            <a:ext cx="2121304" cy="265230"/>
          </a:xfrm>
          <a:prstGeom prst="rect">
            <a:avLst/>
          </a:prstGeom>
          <a:solidFill>
            <a:schemeClr val="accent6">
              <a:lumMod val="60000"/>
              <a:lumOff val="40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09E38B4D-AE6B-4B25-BDC4-C9BCA2863410}"/>
              </a:ext>
            </a:extLst>
          </p:cNvPr>
          <p:cNvCxnSpPr>
            <a:cxnSpLocks/>
          </p:cNvCxnSpPr>
          <p:nvPr/>
        </p:nvCxnSpPr>
        <p:spPr>
          <a:xfrm>
            <a:off x="737118" y="1324947"/>
            <a:ext cx="2055990" cy="905069"/>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9487849"/>
      </p:ext>
    </p:extLst>
  </p:cSld>
  <p:clrMapOvr>
    <a:masterClrMapping/>
  </p:clrMapOvr>
  <mc:AlternateContent xmlns:mc="http://schemas.openxmlformats.org/markup-compatibility/2006">
    <mc:Choice xmlns:p14="http://schemas.microsoft.com/office/powerpoint/2010/main" Requires="p14">
      <p:transition spd="slow" p14:dur="2000" advTm="30386"/>
    </mc:Choice>
    <mc:Fallback>
      <p:transition spd="slow" advTm="3038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812305B-1047-4E2F-8D9A-BAFEEDA5F432}"/>
              </a:ext>
            </a:extLst>
          </p:cNvPr>
          <p:cNvPicPr>
            <a:picLocks noChangeAspect="1"/>
          </p:cNvPicPr>
          <p:nvPr/>
        </p:nvPicPr>
        <p:blipFill>
          <a:blip r:embed="rId3"/>
          <a:stretch>
            <a:fillRect/>
          </a:stretch>
        </p:blipFill>
        <p:spPr>
          <a:xfrm>
            <a:off x="5082188" y="49237"/>
            <a:ext cx="4061812" cy="6759526"/>
          </a:xfrm>
          <a:prstGeom prst="rect">
            <a:avLst/>
          </a:prstGeom>
        </p:spPr>
      </p:pic>
      <p:sp>
        <p:nvSpPr>
          <p:cNvPr id="7" name="矩形 6">
            <a:extLst>
              <a:ext uri="{FF2B5EF4-FFF2-40B4-BE49-F238E27FC236}">
                <a16:creationId xmlns:a16="http://schemas.microsoft.com/office/drawing/2014/main" id="{DED1BCEA-7358-44CD-B7A9-D4EFAA16F8F3}"/>
              </a:ext>
            </a:extLst>
          </p:cNvPr>
          <p:cNvSpPr/>
          <p:nvPr/>
        </p:nvSpPr>
        <p:spPr>
          <a:xfrm>
            <a:off x="140680" y="509951"/>
            <a:ext cx="3596054" cy="633047"/>
          </a:xfrm>
          <a:prstGeom prst="rect">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mic Sans MS" panose="030F0702030302020204" pitchFamily="66" charset="0"/>
              </a:rPr>
              <a:t>Sub-graph isomorphism matching</a:t>
            </a:r>
            <a:endParaRPr lang="zh-CN" altLang="en-US" dirty="0">
              <a:latin typeface="Comic Sans MS" panose="030F0702030302020204" pitchFamily="66" charset="0"/>
            </a:endParaRPr>
          </a:p>
        </p:txBody>
      </p:sp>
      <p:sp>
        <p:nvSpPr>
          <p:cNvPr id="21" name="矩形 20">
            <a:extLst>
              <a:ext uri="{FF2B5EF4-FFF2-40B4-BE49-F238E27FC236}">
                <a16:creationId xmlns:a16="http://schemas.microsoft.com/office/drawing/2014/main" id="{3918A79F-D154-4314-B441-280792D3CB3D}"/>
              </a:ext>
            </a:extLst>
          </p:cNvPr>
          <p:cNvSpPr/>
          <p:nvPr/>
        </p:nvSpPr>
        <p:spPr>
          <a:xfrm>
            <a:off x="714379" y="2227384"/>
            <a:ext cx="2448656" cy="633047"/>
          </a:xfrm>
          <a:prstGeom prst="rect">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mic Sans MS" panose="030F0702030302020204" pitchFamily="66" charset="0"/>
              </a:rPr>
              <a:t>semantic optimization</a:t>
            </a:r>
          </a:p>
        </p:txBody>
      </p:sp>
      <p:sp>
        <p:nvSpPr>
          <p:cNvPr id="24" name="矩形 23">
            <a:extLst>
              <a:ext uri="{FF2B5EF4-FFF2-40B4-BE49-F238E27FC236}">
                <a16:creationId xmlns:a16="http://schemas.microsoft.com/office/drawing/2014/main" id="{3B9EA6B9-7060-44E0-A46D-9BE70BC49355}"/>
              </a:ext>
            </a:extLst>
          </p:cNvPr>
          <p:cNvSpPr/>
          <p:nvPr/>
        </p:nvSpPr>
        <p:spPr>
          <a:xfrm>
            <a:off x="714379" y="3849569"/>
            <a:ext cx="2448656" cy="633047"/>
          </a:xfrm>
          <a:prstGeom prst="rect">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mic Sans MS" panose="030F0702030302020204" pitchFamily="66" charset="0"/>
              </a:rPr>
              <a:t>mapping set order</a:t>
            </a:r>
          </a:p>
        </p:txBody>
      </p:sp>
      <p:sp>
        <p:nvSpPr>
          <p:cNvPr id="25" name="矩形 24">
            <a:extLst>
              <a:ext uri="{FF2B5EF4-FFF2-40B4-BE49-F238E27FC236}">
                <a16:creationId xmlns:a16="http://schemas.microsoft.com/office/drawing/2014/main" id="{BB5EBFD4-578D-4098-B532-8FEEB7595F75}"/>
              </a:ext>
            </a:extLst>
          </p:cNvPr>
          <p:cNvSpPr/>
          <p:nvPr/>
        </p:nvSpPr>
        <p:spPr>
          <a:xfrm>
            <a:off x="714379" y="5465895"/>
            <a:ext cx="2448656" cy="633047"/>
          </a:xfrm>
          <a:prstGeom prst="rect">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mic Sans MS" panose="030F0702030302020204" pitchFamily="66" charset="0"/>
              </a:rPr>
              <a:t> Matching Precision Parameter</a:t>
            </a:r>
          </a:p>
        </p:txBody>
      </p:sp>
      <p:sp>
        <p:nvSpPr>
          <p:cNvPr id="27" name="箭头: 下 26">
            <a:extLst>
              <a:ext uri="{FF2B5EF4-FFF2-40B4-BE49-F238E27FC236}">
                <a16:creationId xmlns:a16="http://schemas.microsoft.com/office/drawing/2014/main" id="{00444364-7C2B-4877-8164-096F3D011EC3}"/>
              </a:ext>
            </a:extLst>
          </p:cNvPr>
          <p:cNvSpPr/>
          <p:nvPr/>
        </p:nvSpPr>
        <p:spPr>
          <a:xfrm>
            <a:off x="1714063" y="1358411"/>
            <a:ext cx="357847" cy="633047"/>
          </a:xfrm>
          <a:prstGeom prst="downArrow">
            <a:avLst/>
          </a:prstGeom>
          <a:solidFill>
            <a:schemeClr val="accent3">
              <a:lumMod val="7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omic Sans MS" panose="030F0702030302020204" pitchFamily="66" charset="0"/>
            </a:endParaRPr>
          </a:p>
        </p:txBody>
      </p:sp>
      <p:sp>
        <p:nvSpPr>
          <p:cNvPr id="32" name="箭头: 下 31">
            <a:extLst>
              <a:ext uri="{FF2B5EF4-FFF2-40B4-BE49-F238E27FC236}">
                <a16:creationId xmlns:a16="http://schemas.microsoft.com/office/drawing/2014/main" id="{BB5D5B4A-7B62-4083-A4CB-7D2E73F5C444}"/>
              </a:ext>
            </a:extLst>
          </p:cNvPr>
          <p:cNvSpPr/>
          <p:nvPr/>
        </p:nvSpPr>
        <p:spPr>
          <a:xfrm>
            <a:off x="1714063" y="3042138"/>
            <a:ext cx="357847" cy="633047"/>
          </a:xfrm>
          <a:prstGeom prst="downArrow">
            <a:avLst/>
          </a:prstGeom>
          <a:solidFill>
            <a:schemeClr val="accent3">
              <a:lumMod val="7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omic Sans MS" panose="030F0702030302020204" pitchFamily="66" charset="0"/>
            </a:endParaRPr>
          </a:p>
        </p:txBody>
      </p:sp>
      <p:sp>
        <p:nvSpPr>
          <p:cNvPr id="33" name="箭头: 下 32">
            <a:extLst>
              <a:ext uri="{FF2B5EF4-FFF2-40B4-BE49-F238E27FC236}">
                <a16:creationId xmlns:a16="http://schemas.microsoft.com/office/drawing/2014/main" id="{903BD800-7FA8-4665-8E45-351448538C90}"/>
              </a:ext>
            </a:extLst>
          </p:cNvPr>
          <p:cNvSpPr/>
          <p:nvPr/>
        </p:nvSpPr>
        <p:spPr>
          <a:xfrm>
            <a:off x="1714063" y="4664323"/>
            <a:ext cx="357847" cy="630117"/>
          </a:xfrm>
          <a:prstGeom prst="downArrow">
            <a:avLst/>
          </a:prstGeom>
          <a:solidFill>
            <a:schemeClr val="accent3">
              <a:lumMod val="7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omic Sans MS" panose="030F0702030302020204" pitchFamily="66" charset="0"/>
            </a:endParaRPr>
          </a:p>
        </p:txBody>
      </p:sp>
      <p:sp>
        <p:nvSpPr>
          <p:cNvPr id="34" name="思想气泡: 云 33">
            <a:extLst>
              <a:ext uri="{FF2B5EF4-FFF2-40B4-BE49-F238E27FC236}">
                <a16:creationId xmlns:a16="http://schemas.microsoft.com/office/drawing/2014/main" id="{B97FC23D-B1DB-44B8-91F5-9DB8FD8C9D8D}"/>
              </a:ext>
            </a:extLst>
          </p:cNvPr>
          <p:cNvSpPr/>
          <p:nvPr/>
        </p:nvSpPr>
        <p:spPr>
          <a:xfrm>
            <a:off x="2549773" y="4553339"/>
            <a:ext cx="2283477" cy="751353"/>
          </a:xfrm>
          <a:prstGeom prst="cloudCallout">
            <a:avLst>
              <a:gd name="adj1" fmla="val -57614"/>
              <a:gd name="adj2" fmla="val 7958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mic Sans MS" panose="030F0702030302020204" pitchFamily="66" charset="0"/>
              </a:rPr>
              <a:t>Noise cancellation</a:t>
            </a:r>
            <a:endParaRPr lang="zh-CN" altLang="en-US" dirty="0">
              <a:latin typeface="Comic Sans MS" panose="030F0702030302020204" pitchFamily="66" charset="0"/>
            </a:endParaRPr>
          </a:p>
        </p:txBody>
      </p:sp>
      <p:sp>
        <p:nvSpPr>
          <p:cNvPr id="35" name="思想气泡: 云 34">
            <a:extLst>
              <a:ext uri="{FF2B5EF4-FFF2-40B4-BE49-F238E27FC236}">
                <a16:creationId xmlns:a16="http://schemas.microsoft.com/office/drawing/2014/main" id="{C0FF97F9-33CE-4E3D-98EA-E75FB2FF1776}"/>
              </a:ext>
            </a:extLst>
          </p:cNvPr>
          <p:cNvSpPr/>
          <p:nvPr/>
        </p:nvSpPr>
        <p:spPr>
          <a:xfrm>
            <a:off x="2763309" y="2724539"/>
            <a:ext cx="2069942" cy="1206360"/>
          </a:xfrm>
          <a:prstGeom prst="cloudCallout">
            <a:avLst>
              <a:gd name="adj1" fmla="val -56764"/>
              <a:gd name="adj2" fmla="val 54293"/>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mic Sans MS" panose="030F0702030302020204" pitchFamily="66" charset="0"/>
              </a:rPr>
              <a:t>Improve matching speed</a:t>
            </a:r>
            <a:endParaRPr lang="zh-CN" altLang="en-US" dirty="0">
              <a:latin typeface="Comic Sans MS" panose="030F0702030302020204" pitchFamily="66" charset="0"/>
            </a:endParaRPr>
          </a:p>
        </p:txBody>
      </p:sp>
      <p:sp>
        <p:nvSpPr>
          <p:cNvPr id="36" name="思想气泡: 云 35">
            <a:extLst>
              <a:ext uri="{FF2B5EF4-FFF2-40B4-BE49-F238E27FC236}">
                <a16:creationId xmlns:a16="http://schemas.microsoft.com/office/drawing/2014/main" id="{D8673FCB-C9B0-4DED-BBEA-43EFB037F6F6}"/>
              </a:ext>
            </a:extLst>
          </p:cNvPr>
          <p:cNvSpPr/>
          <p:nvPr/>
        </p:nvSpPr>
        <p:spPr>
          <a:xfrm>
            <a:off x="3056884" y="1486638"/>
            <a:ext cx="1515115" cy="689826"/>
          </a:xfrm>
          <a:prstGeom prst="cloudCallout">
            <a:avLst>
              <a:gd name="adj1" fmla="val -56764"/>
              <a:gd name="adj2" fmla="val 54293"/>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latin typeface="Comic Sans MS" panose="030F0702030302020204" pitchFamily="66" charset="0"/>
              </a:rPr>
              <a:t>Pruning</a:t>
            </a:r>
          </a:p>
        </p:txBody>
      </p:sp>
    </p:spTree>
    <p:extLst>
      <p:ext uri="{BB962C8B-B14F-4D97-AF65-F5344CB8AC3E}">
        <p14:creationId xmlns:p14="http://schemas.microsoft.com/office/powerpoint/2010/main" val="843460832"/>
      </p:ext>
    </p:extLst>
  </p:cSld>
  <p:clrMapOvr>
    <a:masterClrMapping/>
  </p:clrMapOvr>
  <mc:AlternateContent xmlns:mc="http://schemas.openxmlformats.org/markup-compatibility/2006">
    <mc:Choice xmlns:p14="http://schemas.microsoft.com/office/powerpoint/2010/main" Requires="p14">
      <p:transition spd="slow" p14:dur="2000" advTm="40694"/>
    </mc:Choice>
    <mc:Fallback>
      <p:transition spd="slow" advTm="4069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792B4AC-5380-4D84-8254-7DC480797915}"/>
              </a:ext>
            </a:extLst>
          </p:cNvPr>
          <p:cNvSpPr txBox="1"/>
          <p:nvPr/>
        </p:nvSpPr>
        <p:spPr>
          <a:xfrm>
            <a:off x="1737603" y="2600156"/>
            <a:ext cx="5668794" cy="1015663"/>
          </a:xfrm>
          <a:prstGeom prst="rect">
            <a:avLst/>
          </a:prstGeom>
          <a:noFill/>
        </p:spPr>
        <p:txBody>
          <a:bodyPr wrap="square" rtlCol="0">
            <a:spAutoFit/>
          </a:bodyPr>
          <a:lstStyle/>
          <a:p>
            <a:pPr algn="ctr"/>
            <a:r>
              <a:rPr lang="en-US" altLang="zh-CN" sz="6000" b="1" dirty="0">
                <a:effectLst>
                  <a:outerShdw blurRad="38100" dist="38100" dir="2700000" algn="tl">
                    <a:srgbClr val="000000">
                      <a:alpha val="43137"/>
                    </a:srgbClr>
                  </a:outerShdw>
                </a:effectLst>
                <a:latin typeface="Comic Sans MS" panose="030F0702030302020204" pitchFamily="66" charset="0"/>
                <a:cs typeface="Dubai Light" panose="020B0604020202020204" pitchFamily="34" charset="-78"/>
              </a:rPr>
              <a:t>EVALUATION</a:t>
            </a:r>
            <a:endParaRPr lang="zh-CN" altLang="en-US" sz="6000" b="1" dirty="0">
              <a:effectLst>
                <a:outerShdw blurRad="38100" dist="38100" dir="2700000" algn="tl">
                  <a:srgbClr val="000000">
                    <a:alpha val="43137"/>
                  </a:srgbClr>
                </a:outerShdw>
              </a:effectLst>
              <a:latin typeface="Comic Sans MS" panose="030F0702030302020204" pitchFamily="66" charset="0"/>
              <a:cs typeface="Dubai Light" panose="020B0604020202020204" pitchFamily="34" charset="-78"/>
            </a:endParaRPr>
          </a:p>
        </p:txBody>
      </p:sp>
    </p:spTree>
    <p:extLst>
      <p:ext uri="{BB962C8B-B14F-4D97-AF65-F5344CB8AC3E}">
        <p14:creationId xmlns:p14="http://schemas.microsoft.com/office/powerpoint/2010/main" val="3845006836"/>
      </p:ext>
    </p:extLst>
  </p:cSld>
  <p:clrMapOvr>
    <a:masterClrMapping/>
  </p:clrMapOvr>
  <mc:AlternateContent xmlns:mc="http://schemas.openxmlformats.org/markup-compatibility/2006">
    <mc:Choice xmlns:p14="http://schemas.microsoft.com/office/powerpoint/2010/main" Requires="p14">
      <p:transition spd="slow" p14:dur="2000" advTm="1974"/>
    </mc:Choice>
    <mc:Fallback>
      <p:transition spd="slow" advTm="197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8FE9907-F72C-4C45-B37D-E85BB0CE299C}"/>
              </a:ext>
            </a:extLst>
          </p:cNvPr>
          <p:cNvSpPr txBox="1"/>
          <p:nvPr/>
        </p:nvSpPr>
        <p:spPr>
          <a:xfrm>
            <a:off x="245970" y="426423"/>
            <a:ext cx="3089307" cy="461665"/>
          </a:xfrm>
          <a:prstGeom prst="rect">
            <a:avLst/>
          </a:prstGeom>
          <a:solidFill>
            <a:schemeClr val="accent4">
              <a:lumMod val="75000"/>
            </a:schemeClr>
          </a:solidFill>
        </p:spPr>
        <p:txBody>
          <a:bodyPr wrap="none" rtlCol="0">
            <a:spAutoFit/>
          </a:bodyPr>
          <a:lstStyle/>
          <a:p>
            <a:r>
              <a:rPr lang="zh-CN" altLang="en-US" sz="2400" b="1" dirty="0">
                <a:latin typeface="Comic Sans MS" panose="030F0702030302020204" pitchFamily="66" charset="0"/>
                <a:ea typeface="Microsoft YaHei UI" panose="020B0503020204020204" pitchFamily="34" charset="-122"/>
              </a:rPr>
              <a:t>Experimental Setup</a:t>
            </a:r>
          </a:p>
        </p:txBody>
      </p:sp>
      <p:sp>
        <p:nvSpPr>
          <p:cNvPr id="3" name="文本框 2">
            <a:extLst>
              <a:ext uri="{FF2B5EF4-FFF2-40B4-BE49-F238E27FC236}">
                <a16:creationId xmlns:a16="http://schemas.microsoft.com/office/drawing/2014/main" id="{10AFF992-8BDF-40B2-BEA2-6EE646FA8105}"/>
              </a:ext>
            </a:extLst>
          </p:cNvPr>
          <p:cNvSpPr txBox="1"/>
          <p:nvPr/>
        </p:nvSpPr>
        <p:spPr>
          <a:xfrm>
            <a:off x="505558" y="1136965"/>
            <a:ext cx="8132884" cy="535531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FF0000"/>
                </a:solidFill>
                <a:latin typeface="Comic Sans MS" panose="030F0702030302020204" pitchFamily="66" charset="0"/>
              </a:rPr>
              <a:t>Data Collection: </a:t>
            </a:r>
            <a:r>
              <a:rPr lang="en-US" altLang="zh-CN" dirty="0">
                <a:latin typeface="Comic Sans MS" panose="030F0702030302020204" pitchFamily="66" charset="0"/>
              </a:rPr>
              <a:t>The datasets we use consist of three parts.</a:t>
            </a:r>
          </a:p>
          <a:p>
            <a:endParaRPr lang="en-US" altLang="zh-CN" dirty="0">
              <a:latin typeface="Comic Sans MS" panose="030F0702030302020204" pitchFamily="66" charset="0"/>
            </a:endParaRPr>
          </a:p>
          <a:p>
            <a:pPr marL="800100" lvl="1" indent="-342900">
              <a:buFont typeface="+mj-lt"/>
              <a:buAutoNum type="arabicPeriod"/>
            </a:pPr>
            <a:r>
              <a:rPr lang="en-US" altLang="zh-CN" dirty="0">
                <a:latin typeface="Comic Sans MS" panose="030F0702030302020204" pitchFamily="66" charset="0"/>
              </a:rPr>
              <a:t>The first part includes </a:t>
            </a:r>
            <a:r>
              <a:rPr lang="en-US" altLang="zh-CN" dirty="0">
                <a:solidFill>
                  <a:srgbClr val="0066FF"/>
                </a:solidFill>
                <a:latin typeface="Comic Sans MS" panose="030F0702030302020204" pitchFamily="66" charset="0"/>
              </a:rPr>
              <a:t>1139</a:t>
            </a:r>
            <a:r>
              <a:rPr lang="en-US" altLang="zh-CN" dirty="0">
                <a:solidFill>
                  <a:srgbClr val="00B0F0"/>
                </a:solidFill>
                <a:latin typeface="Comic Sans MS" panose="030F0702030302020204" pitchFamily="66" charset="0"/>
              </a:rPr>
              <a:t> </a:t>
            </a:r>
            <a:r>
              <a:rPr lang="en-US" altLang="zh-CN" dirty="0">
                <a:latin typeface="Comic Sans MS" panose="030F0702030302020204" pitchFamily="66" charset="0"/>
              </a:rPr>
              <a:t>malware samples from Genome Project of the Android Malware (</a:t>
            </a:r>
            <a:r>
              <a:rPr lang="en-US" altLang="zh-CN" dirty="0">
                <a:solidFill>
                  <a:srgbClr val="00B0F0"/>
                </a:solidFill>
                <a:latin typeface="Comic Sans MS" panose="030F0702030302020204" pitchFamily="66" charset="0"/>
              </a:rPr>
              <a:t>from August 2010 to October 2011</a:t>
            </a:r>
            <a:r>
              <a:rPr lang="en-US" altLang="zh-CN" dirty="0">
                <a:latin typeface="Comic Sans MS" panose="030F0702030302020204" pitchFamily="66" charset="0"/>
              </a:rPr>
              <a:t>) and Contagion (</a:t>
            </a:r>
            <a:r>
              <a:rPr lang="en-US" altLang="zh-CN" dirty="0">
                <a:solidFill>
                  <a:srgbClr val="00B0F0"/>
                </a:solidFill>
                <a:latin typeface="Comic Sans MS" panose="030F0702030302020204" pitchFamily="66" charset="0"/>
              </a:rPr>
              <a:t>from 2011 to 2017</a:t>
            </a:r>
            <a:r>
              <a:rPr lang="en-US" altLang="zh-CN" dirty="0">
                <a:latin typeface="Comic Sans MS" panose="030F0702030302020204" pitchFamily="66" charset="0"/>
              </a:rPr>
              <a:t>), which belong to </a:t>
            </a:r>
            <a:r>
              <a:rPr lang="en-US" altLang="zh-CN" dirty="0">
                <a:solidFill>
                  <a:srgbClr val="00B0F0"/>
                </a:solidFill>
                <a:latin typeface="Comic Sans MS" panose="030F0702030302020204" pitchFamily="66" charset="0"/>
              </a:rPr>
              <a:t>20 </a:t>
            </a:r>
            <a:r>
              <a:rPr lang="en-US" altLang="zh-CN" dirty="0">
                <a:latin typeface="Comic Sans MS" panose="030F0702030302020204" pitchFamily="66" charset="0"/>
              </a:rPr>
              <a:t>malicious families. </a:t>
            </a:r>
            <a:r>
              <a:rPr lang="en-US" altLang="zh-CN" dirty="0">
                <a:solidFill>
                  <a:srgbClr val="FF0000"/>
                </a:solidFill>
                <a:latin typeface="Comic Sans MS" panose="030F0702030302020204" pitchFamily="66" charset="0"/>
              </a:rPr>
              <a:t>(E1-E4)</a:t>
            </a:r>
          </a:p>
          <a:p>
            <a:pPr marL="800100" lvl="1" indent="-342900">
              <a:buFont typeface="+mj-lt"/>
              <a:buAutoNum type="arabicPeriod"/>
            </a:pPr>
            <a:r>
              <a:rPr lang="en-US" altLang="zh-CN" dirty="0">
                <a:latin typeface="Comic Sans MS" panose="030F0702030302020204" pitchFamily="66" charset="0"/>
              </a:rPr>
              <a:t> The second part includes </a:t>
            </a:r>
            <a:r>
              <a:rPr lang="en-US" altLang="zh-CN" dirty="0">
                <a:solidFill>
                  <a:srgbClr val="00B0F0"/>
                </a:solidFill>
                <a:latin typeface="Comic Sans MS" panose="030F0702030302020204" pitchFamily="66" charset="0"/>
              </a:rPr>
              <a:t>1,100</a:t>
            </a:r>
            <a:r>
              <a:rPr lang="en-US" altLang="zh-CN" dirty="0">
                <a:latin typeface="Comic Sans MS" panose="030F0702030302020204" pitchFamily="66" charset="0"/>
              </a:rPr>
              <a:t> malicious samples from </a:t>
            </a:r>
            <a:r>
              <a:rPr lang="en-US" altLang="zh-CN" dirty="0">
                <a:solidFill>
                  <a:srgbClr val="00B0F0"/>
                </a:solidFill>
                <a:latin typeface="Comic Sans MS" panose="030F0702030302020204" pitchFamily="66" charset="0"/>
              </a:rPr>
              <a:t>2018</a:t>
            </a:r>
            <a:r>
              <a:rPr lang="en-US" altLang="zh-CN" dirty="0">
                <a:latin typeface="Comic Sans MS" panose="030F0702030302020204" pitchFamily="66" charset="0"/>
              </a:rPr>
              <a:t> collected by Contagion. </a:t>
            </a:r>
            <a:r>
              <a:rPr lang="en-US" altLang="zh-CN" dirty="0">
                <a:solidFill>
                  <a:srgbClr val="FF0000"/>
                </a:solidFill>
                <a:latin typeface="Comic Sans MS" panose="030F0702030302020204" pitchFamily="66" charset="0"/>
              </a:rPr>
              <a:t>(E5)</a:t>
            </a:r>
          </a:p>
          <a:p>
            <a:pPr marL="800100" lvl="1" indent="-342900">
              <a:buFont typeface="+mj-lt"/>
              <a:buAutoNum type="arabicPeriod"/>
            </a:pPr>
            <a:r>
              <a:rPr lang="en-US" altLang="zh-CN" dirty="0">
                <a:latin typeface="Comic Sans MS" panose="030F0702030302020204" pitchFamily="66" charset="0"/>
              </a:rPr>
              <a:t>The third part includes </a:t>
            </a:r>
            <a:r>
              <a:rPr lang="en-US" altLang="zh-CN" dirty="0">
                <a:solidFill>
                  <a:srgbClr val="00B0F0"/>
                </a:solidFill>
                <a:latin typeface="Comic Sans MS" panose="030F0702030302020204" pitchFamily="66" charset="0"/>
              </a:rPr>
              <a:t>1,000</a:t>
            </a:r>
            <a:r>
              <a:rPr lang="en-US" altLang="zh-CN" dirty="0">
                <a:latin typeface="Comic Sans MS" panose="030F0702030302020204" pitchFamily="66" charset="0"/>
              </a:rPr>
              <a:t> popular benign apps from the Baidu App Store. </a:t>
            </a:r>
            <a:r>
              <a:rPr lang="en-US" altLang="zh-CN" dirty="0">
                <a:solidFill>
                  <a:srgbClr val="FF0000"/>
                </a:solidFill>
                <a:latin typeface="Comic Sans MS" panose="030F0702030302020204" pitchFamily="66" charset="0"/>
              </a:rPr>
              <a:t>(E1-E5)</a:t>
            </a:r>
          </a:p>
          <a:p>
            <a:pPr lvl="1"/>
            <a:endParaRPr lang="en-US" altLang="zh-CN" dirty="0">
              <a:solidFill>
                <a:srgbClr val="FF0000"/>
              </a:solidFill>
              <a:latin typeface="Comic Sans MS" panose="030F0702030302020204" pitchFamily="66" charset="0"/>
            </a:endParaRPr>
          </a:p>
          <a:p>
            <a:pPr marL="285750" indent="-285750">
              <a:buFont typeface="Arial" panose="020B0604020202020204" pitchFamily="34" charset="0"/>
              <a:buChar char="•"/>
            </a:pPr>
            <a:r>
              <a:rPr lang="en-US" altLang="zh-CN" dirty="0">
                <a:solidFill>
                  <a:srgbClr val="FF0000"/>
                </a:solidFill>
                <a:latin typeface="Comic Sans MS" panose="030F0702030302020204" pitchFamily="66" charset="0"/>
              </a:rPr>
              <a:t>Performance Measures:</a:t>
            </a:r>
          </a:p>
          <a:p>
            <a:pPr marL="285750" indent="-285750">
              <a:buFont typeface="Arial" panose="020B0604020202020204" pitchFamily="34" charset="0"/>
              <a:buChar char="•"/>
            </a:pPr>
            <a:endParaRPr lang="en-US" altLang="zh-CN" dirty="0">
              <a:solidFill>
                <a:srgbClr val="FF0000"/>
              </a:solidFill>
              <a:latin typeface="Comic Sans MS" panose="030F0702030302020204" pitchFamily="66" charset="0"/>
            </a:endParaRPr>
          </a:p>
          <a:p>
            <a:pPr marL="800100" lvl="1" indent="-342900">
              <a:buFont typeface="+mj-lt"/>
              <a:buAutoNum type="arabicPeriod"/>
            </a:pPr>
            <a:r>
              <a:rPr lang="en-US" altLang="zh-CN" dirty="0">
                <a:solidFill>
                  <a:schemeClr val="tx1">
                    <a:lumMod val="95000"/>
                    <a:lumOff val="5000"/>
                  </a:schemeClr>
                </a:solidFill>
                <a:latin typeface="Comic Sans MS" panose="030F0702030302020204" pitchFamily="66" charset="0"/>
              </a:rPr>
              <a:t>E1: filtering percentage, judging accuracy</a:t>
            </a:r>
          </a:p>
          <a:p>
            <a:pPr marL="800100" lvl="1" indent="-342900">
              <a:buFont typeface="+mj-lt"/>
              <a:buAutoNum type="arabicPeriod"/>
            </a:pPr>
            <a:r>
              <a:rPr lang="en-US" altLang="zh-CN" dirty="0">
                <a:solidFill>
                  <a:schemeClr val="tx1">
                    <a:lumMod val="95000"/>
                    <a:lumOff val="5000"/>
                  </a:schemeClr>
                </a:solidFill>
                <a:latin typeface="Comic Sans MS" panose="030F0702030302020204" pitchFamily="66" charset="0"/>
              </a:rPr>
              <a:t>E2: the impact of λ are the false-negative and false-positive rate</a:t>
            </a:r>
          </a:p>
          <a:p>
            <a:pPr marL="800100" lvl="1" indent="-342900">
              <a:buFont typeface="+mj-lt"/>
              <a:buAutoNum type="arabicPeriod"/>
            </a:pPr>
            <a:r>
              <a:rPr lang="en-US" altLang="zh-CN" dirty="0">
                <a:solidFill>
                  <a:schemeClr val="tx1">
                    <a:lumMod val="95000"/>
                    <a:lumOff val="5000"/>
                  </a:schemeClr>
                </a:solidFill>
                <a:latin typeface="Comic Sans MS" panose="030F0702030302020204" pitchFamily="66" charset="0"/>
              </a:rPr>
              <a:t>E3: the ability of the proposed detection system to resist code obfuscation attack and variant attack</a:t>
            </a:r>
          </a:p>
          <a:p>
            <a:pPr marL="800100" lvl="1" indent="-342900">
              <a:buFont typeface="+mj-lt"/>
              <a:buAutoNum type="arabicPeriod"/>
            </a:pPr>
            <a:r>
              <a:rPr lang="en-US" altLang="zh-CN" dirty="0">
                <a:solidFill>
                  <a:schemeClr val="tx1">
                    <a:lumMod val="95000"/>
                    <a:lumOff val="5000"/>
                  </a:schemeClr>
                </a:solidFill>
                <a:latin typeface="Comic Sans MS" panose="030F0702030302020204" pitchFamily="66" charset="0"/>
              </a:rPr>
              <a:t>E4: average detecting time</a:t>
            </a:r>
          </a:p>
          <a:p>
            <a:pPr marL="800100" lvl="1" indent="-342900">
              <a:buFont typeface="+mj-lt"/>
              <a:buAutoNum type="arabicPeriod"/>
            </a:pPr>
            <a:r>
              <a:rPr lang="en-US" altLang="zh-CN" dirty="0">
                <a:solidFill>
                  <a:schemeClr val="tx1">
                    <a:lumMod val="95000"/>
                    <a:lumOff val="5000"/>
                  </a:schemeClr>
                </a:solidFill>
                <a:latin typeface="Comic Sans MS" panose="030F0702030302020204" pitchFamily="66" charset="0"/>
              </a:rPr>
              <a:t>E5: accuracy, recall, precision, F-measure</a:t>
            </a:r>
          </a:p>
        </p:txBody>
      </p:sp>
    </p:spTree>
    <p:extLst>
      <p:ext uri="{BB962C8B-B14F-4D97-AF65-F5344CB8AC3E}">
        <p14:creationId xmlns:p14="http://schemas.microsoft.com/office/powerpoint/2010/main" val="656280217"/>
      </p:ext>
    </p:extLst>
  </p:cSld>
  <p:clrMapOvr>
    <a:masterClrMapping/>
  </p:clrMapOvr>
  <mc:AlternateContent xmlns:mc="http://schemas.openxmlformats.org/markup-compatibility/2006">
    <mc:Choice xmlns:p14="http://schemas.microsoft.com/office/powerpoint/2010/main" Requires="p14">
      <p:transition spd="slow" p14:dur="2000" advTm="63028"/>
    </mc:Choice>
    <mc:Fallback>
      <p:transition spd="slow" advTm="6302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5603CEC-8E13-4909-9276-782A908CB40E}"/>
              </a:ext>
            </a:extLst>
          </p:cNvPr>
          <p:cNvPicPr>
            <a:picLocks noChangeAspect="1"/>
          </p:cNvPicPr>
          <p:nvPr/>
        </p:nvPicPr>
        <p:blipFill>
          <a:blip r:embed="rId3"/>
          <a:stretch>
            <a:fillRect/>
          </a:stretch>
        </p:blipFill>
        <p:spPr>
          <a:xfrm>
            <a:off x="266307" y="1727582"/>
            <a:ext cx="4198984" cy="1143099"/>
          </a:xfrm>
          <a:prstGeom prst="rect">
            <a:avLst/>
          </a:prstGeom>
        </p:spPr>
      </p:pic>
      <p:pic>
        <p:nvPicPr>
          <p:cNvPr id="6" name="图片 5">
            <a:extLst>
              <a:ext uri="{FF2B5EF4-FFF2-40B4-BE49-F238E27FC236}">
                <a16:creationId xmlns:a16="http://schemas.microsoft.com/office/drawing/2014/main" id="{7F1CA989-7B1C-4E68-9C72-F0A6364B038A}"/>
              </a:ext>
            </a:extLst>
          </p:cNvPr>
          <p:cNvPicPr>
            <a:picLocks noChangeAspect="1"/>
          </p:cNvPicPr>
          <p:nvPr/>
        </p:nvPicPr>
        <p:blipFill>
          <a:blip r:embed="rId4"/>
          <a:stretch>
            <a:fillRect/>
          </a:stretch>
        </p:blipFill>
        <p:spPr>
          <a:xfrm>
            <a:off x="4775018" y="1073373"/>
            <a:ext cx="3691566" cy="2451519"/>
          </a:xfrm>
          <a:prstGeom prst="rect">
            <a:avLst/>
          </a:prstGeom>
        </p:spPr>
      </p:pic>
      <p:pic>
        <p:nvPicPr>
          <p:cNvPr id="7" name="图片 6">
            <a:extLst>
              <a:ext uri="{FF2B5EF4-FFF2-40B4-BE49-F238E27FC236}">
                <a16:creationId xmlns:a16="http://schemas.microsoft.com/office/drawing/2014/main" id="{EC70FF2D-BA81-4086-A933-51983401FEE7}"/>
              </a:ext>
            </a:extLst>
          </p:cNvPr>
          <p:cNvPicPr>
            <a:picLocks noChangeAspect="1"/>
          </p:cNvPicPr>
          <p:nvPr/>
        </p:nvPicPr>
        <p:blipFill>
          <a:blip r:embed="rId5"/>
          <a:stretch>
            <a:fillRect/>
          </a:stretch>
        </p:blipFill>
        <p:spPr>
          <a:xfrm>
            <a:off x="4358361" y="3943197"/>
            <a:ext cx="4524880" cy="2321245"/>
          </a:xfrm>
          <a:prstGeom prst="rect">
            <a:avLst/>
          </a:prstGeom>
        </p:spPr>
      </p:pic>
      <p:sp>
        <p:nvSpPr>
          <p:cNvPr id="9" name="矩形 8">
            <a:extLst>
              <a:ext uri="{FF2B5EF4-FFF2-40B4-BE49-F238E27FC236}">
                <a16:creationId xmlns:a16="http://schemas.microsoft.com/office/drawing/2014/main" id="{CF66CD4C-F9FA-40C8-8AB9-688EE0B91FC2}"/>
              </a:ext>
            </a:extLst>
          </p:cNvPr>
          <p:cNvSpPr/>
          <p:nvPr/>
        </p:nvSpPr>
        <p:spPr>
          <a:xfrm>
            <a:off x="4514" y="3524892"/>
            <a:ext cx="4198984" cy="2585323"/>
          </a:xfrm>
          <a:prstGeom prst="rect">
            <a:avLst/>
          </a:prstGeom>
        </p:spPr>
        <p:txBody>
          <a:bodyPr wrap="square">
            <a:spAutoFit/>
          </a:bodyPr>
          <a:lstStyle/>
          <a:p>
            <a:pPr marL="285750" indent="-285750" algn="just">
              <a:buFont typeface="Arial" panose="020B0604020202020204" pitchFamily="34" charset="0"/>
              <a:buChar char="•"/>
            </a:pPr>
            <a:r>
              <a:rPr lang="en-US" altLang="zh-CN" dirty="0">
                <a:latin typeface="Comic Sans MS" panose="030F0702030302020204" pitchFamily="66" charset="0"/>
              </a:rPr>
              <a:t>Host </a:t>
            </a:r>
            <a:r>
              <a:rPr lang="zh-CN" altLang="en-US" dirty="0">
                <a:latin typeface="Comic Sans MS" panose="030F0702030302020204" pitchFamily="66" charset="0"/>
              </a:rPr>
              <a:t>apps of malware having similar functions, so the correlation between  permissions is strong.</a:t>
            </a:r>
            <a:endParaRPr lang="en-US" altLang="zh-CN" dirty="0">
              <a:latin typeface="Comic Sans MS" panose="030F0702030302020204" pitchFamily="66" charset="0"/>
            </a:endParaRPr>
          </a:p>
          <a:p>
            <a:pPr marL="285750" indent="-285750" algn="just">
              <a:buFont typeface="Arial" panose="020B0604020202020204" pitchFamily="34" charset="0"/>
              <a:buChar char="•"/>
            </a:pPr>
            <a:r>
              <a:rPr lang="zh-CN" altLang="en-US" dirty="0">
                <a:latin typeface="Comic Sans MS" panose="030F0702030302020204" pitchFamily="66" charset="0"/>
              </a:rPr>
              <a:t>Another reason for such a result is the abuse of permission for benign apps</a:t>
            </a:r>
            <a:r>
              <a:rPr lang="en-US" altLang="zh-CN" dirty="0">
                <a:latin typeface="Comic Sans MS" panose="030F0702030302020204" pitchFamily="66" charset="0"/>
              </a:rPr>
              <a:t>.</a:t>
            </a:r>
          </a:p>
          <a:p>
            <a:pPr marL="285750" indent="-285750" algn="just">
              <a:buFont typeface="Arial" panose="020B0604020202020204" pitchFamily="34" charset="0"/>
              <a:buChar char="•"/>
            </a:pPr>
            <a:r>
              <a:rPr lang="en-US" altLang="zh-CN" dirty="0">
                <a:latin typeface="Comic Sans MS" panose="030F0702030302020204" pitchFamily="66" charset="0"/>
              </a:rPr>
              <a:t>The accuracy reaches 95% when the top 5 families are considered.</a:t>
            </a:r>
            <a:endParaRPr lang="zh-CN" altLang="en-US" dirty="0">
              <a:latin typeface="Comic Sans MS" panose="030F0702030302020204" pitchFamily="66" charset="0"/>
            </a:endParaRPr>
          </a:p>
        </p:txBody>
      </p:sp>
      <p:sp>
        <p:nvSpPr>
          <p:cNvPr id="8" name="文本框 7">
            <a:extLst>
              <a:ext uri="{FF2B5EF4-FFF2-40B4-BE49-F238E27FC236}">
                <a16:creationId xmlns:a16="http://schemas.microsoft.com/office/drawing/2014/main" id="{56FDC365-EBFC-4660-99D6-54F072B23449}"/>
              </a:ext>
            </a:extLst>
          </p:cNvPr>
          <p:cNvSpPr txBox="1"/>
          <p:nvPr/>
        </p:nvSpPr>
        <p:spPr>
          <a:xfrm>
            <a:off x="245970" y="436583"/>
            <a:ext cx="6509539" cy="461665"/>
          </a:xfrm>
          <a:prstGeom prst="rect">
            <a:avLst/>
          </a:prstGeom>
          <a:solidFill>
            <a:schemeClr val="accent4">
              <a:lumMod val="75000"/>
            </a:schemeClr>
          </a:solidFill>
        </p:spPr>
        <p:txBody>
          <a:bodyPr wrap="none" rtlCol="0">
            <a:spAutoFit/>
          </a:bodyPr>
          <a:lstStyle/>
          <a:p>
            <a:r>
              <a:rPr lang="en-US" altLang="zh-CN" sz="2400" b="1" dirty="0">
                <a:latin typeface="Comic Sans MS" panose="030F0702030302020204" pitchFamily="66" charset="0"/>
                <a:ea typeface="Microsoft YaHei UI" panose="020B0503020204020204" pitchFamily="34" charset="-122"/>
              </a:rPr>
              <a:t>E1: Family judgment using static analysis</a:t>
            </a:r>
            <a:endParaRPr lang="zh-CN" altLang="en-US" sz="2400" b="1" dirty="0">
              <a:latin typeface="Comic Sans MS" panose="030F0702030302020204" pitchFamily="66" charset="0"/>
              <a:ea typeface="Microsoft YaHei UI" panose="020B0503020204020204" pitchFamily="34" charset="-122"/>
            </a:endParaRPr>
          </a:p>
        </p:txBody>
      </p:sp>
    </p:spTree>
    <p:extLst>
      <p:ext uri="{BB962C8B-B14F-4D97-AF65-F5344CB8AC3E}">
        <p14:creationId xmlns:p14="http://schemas.microsoft.com/office/powerpoint/2010/main" val="3646395492"/>
      </p:ext>
    </p:extLst>
  </p:cSld>
  <p:clrMapOvr>
    <a:masterClrMapping/>
  </p:clrMapOvr>
  <mc:AlternateContent xmlns:mc="http://schemas.openxmlformats.org/markup-compatibility/2006">
    <mc:Choice xmlns:p14="http://schemas.microsoft.com/office/powerpoint/2010/main" Requires="p14">
      <p:transition spd="slow" p14:dur="2000" advTm="83801"/>
    </mc:Choice>
    <mc:Fallback>
      <p:transition spd="slow" advTm="8380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E18154C-6924-44EA-A466-12E456658490}"/>
              </a:ext>
            </a:extLst>
          </p:cNvPr>
          <p:cNvPicPr>
            <a:picLocks noChangeAspect="1"/>
          </p:cNvPicPr>
          <p:nvPr/>
        </p:nvPicPr>
        <p:blipFill>
          <a:blip r:embed="rId3"/>
          <a:stretch>
            <a:fillRect/>
          </a:stretch>
        </p:blipFill>
        <p:spPr>
          <a:xfrm>
            <a:off x="4541502" y="3438331"/>
            <a:ext cx="4518526" cy="2935556"/>
          </a:xfrm>
          <a:prstGeom prst="rect">
            <a:avLst/>
          </a:prstGeom>
        </p:spPr>
      </p:pic>
      <p:pic>
        <p:nvPicPr>
          <p:cNvPr id="5" name="图片 4">
            <a:extLst>
              <a:ext uri="{FF2B5EF4-FFF2-40B4-BE49-F238E27FC236}">
                <a16:creationId xmlns:a16="http://schemas.microsoft.com/office/drawing/2014/main" id="{CF96A9C0-46B5-4459-964A-CD043CA3418D}"/>
              </a:ext>
            </a:extLst>
          </p:cNvPr>
          <p:cNvPicPr>
            <a:picLocks noChangeAspect="1"/>
          </p:cNvPicPr>
          <p:nvPr/>
        </p:nvPicPr>
        <p:blipFill>
          <a:blip r:embed="rId4"/>
          <a:stretch>
            <a:fillRect/>
          </a:stretch>
        </p:blipFill>
        <p:spPr>
          <a:xfrm>
            <a:off x="1290900" y="1011392"/>
            <a:ext cx="6370570" cy="1864705"/>
          </a:xfrm>
          <a:prstGeom prst="rect">
            <a:avLst/>
          </a:prstGeom>
        </p:spPr>
      </p:pic>
      <p:sp>
        <p:nvSpPr>
          <p:cNvPr id="8" name="矩形 7">
            <a:extLst>
              <a:ext uri="{FF2B5EF4-FFF2-40B4-BE49-F238E27FC236}">
                <a16:creationId xmlns:a16="http://schemas.microsoft.com/office/drawing/2014/main" id="{00579121-3C53-41D4-A513-84C7B8673814}"/>
              </a:ext>
            </a:extLst>
          </p:cNvPr>
          <p:cNvSpPr/>
          <p:nvPr/>
        </p:nvSpPr>
        <p:spPr>
          <a:xfrm>
            <a:off x="0" y="3474948"/>
            <a:ext cx="4572000" cy="2862322"/>
          </a:xfrm>
          <a:prstGeom prst="rect">
            <a:avLst/>
          </a:prstGeom>
        </p:spPr>
        <p:txBody>
          <a:bodyPr>
            <a:spAutoFit/>
          </a:bodyPr>
          <a:lstStyle/>
          <a:p>
            <a:pPr marL="285750" indent="-285750" algn="just">
              <a:buFont typeface="Arial" panose="020B0604020202020204" pitchFamily="34" charset="0"/>
              <a:buChar char="•"/>
            </a:pPr>
            <a:r>
              <a:rPr lang="zh-CN" altLang="en-US" dirty="0">
                <a:latin typeface="Comic Sans MS" panose="030F0702030302020204" pitchFamily="66" charset="0"/>
              </a:rPr>
              <a:t>We take the trade-off analysis of the experimental data and adopt the condition </a:t>
            </a:r>
            <a:r>
              <a:rPr lang="en-US" altLang="zh-CN" dirty="0">
                <a:latin typeface="Comic Sans MS" panose="030F0702030302020204" pitchFamily="66" charset="0"/>
              </a:rPr>
              <a:t>w</a:t>
            </a:r>
            <a:r>
              <a:rPr lang="zh-CN" altLang="en-US" dirty="0">
                <a:latin typeface="Comic Sans MS" panose="030F0702030302020204" pitchFamily="66" charset="0"/>
              </a:rPr>
              <a:t>hen the value of λ is 0.87, a low false-positive and a low false-negative rates are </a:t>
            </a:r>
            <a:r>
              <a:rPr lang="en-US" altLang="zh-CN" dirty="0">
                <a:latin typeface="Comic Sans MS" panose="030F0702030302020204" pitchFamily="66" charset="0"/>
              </a:rPr>
              <a:t>o</a:t>
            </a:r>
            <a:r>
              <a:rPr lang="zh-CN" altLang="en-US" dirty="0">
                <a:latin typeface="Comic Sans MS" panose="030F0702030302020204" pitchFamily="66" charset="0"/>
              </a:rPr>
              <a:t>btained simultaneously.</a:t>
            </a:r>
            <a:endParaRPr lang="en-US" altLang="zh-CN" dirty="0">
              <a:latin typeface="Comic Sans MS" panose="030F0702030302020204" pitchFamily="66" charset="0"/>
            </a:endParaRPr>
          </a:p>
          <a:p>
            <a:pPr marL="285750" indent="-285750" algn="just">
              <a:buFont typeface="Arial" panose="020B0604020202020204" pitchFamily="34" charset="0"/>
              <a:buChar char="•"/>
            </a:pPr>
            <a:r>
              <a:rPr lang="en-US" altLang="zh-CN" dirty="0">
                <a:latin typeface="Comic Sans MS" panose="030F0702030302020204" pitchFamily="66" charset="0"/>
              </a:rPr>
              <a:t>A low λ produces good results for a large-scale ORGB, whereas a high λ generates good results for a small-scale ORGB.</a:t>
            </a:r>
            <a:endParaRPr lang="zh-CN" altLang="en-US" dirty="0">
              <a:latin typeface="Comic Sans MS" panose="030F0702030302020204" pitchFamily="66" charset="0"/>
            </a:endParaRPr>
          </a:p>
        </p:txBody>
      </p:sp>
      <p:sp>
        <p:nvSpPr>
          <p:cNvPr id="7" name="文本框 6">
            <a:extLst>
              <a:ext uri="{FF2B5EF4-FFF2-40B4-BE49-F238E27FC236}">
                <a16:creationId xmlns:a16="http://schemas.microsoft.com/office/drawing/2014/main" id="{BF82D30A-DA3C-4993-B021-ECD93B8FCD44}"/>
              </a:ext>
            </a:extLst>
          </p:cNvPr>
          <p:cNvSpPr txBox="1"/>
          <p:nvPr/>
        </p:nvSpPr>
        <p:spPr>
          <a:xfrm>
            <a:off x="245970" y="436583"/>
            <a:ext cx="2611612" cy="461665"/>
          </a:xfrm>
          <a:prstGeom prst="rect">
            <a:avLst/>
          </a:prstGeom>
          <a:solidFill>
            <a:schemeClr val="accent4">
              <a:lumMod val="75000"/>
            </a:schemeClr>
          </a:solidFill>
        </p:spPr>
        <p:txBody>
          <a:bodyPr wrap="none" rtlCol="0">
            <a:spAutoFit/>
          </a:bodyPr>
          <a:lstStyle/>
          <a:p>
            <a:r>
              <a:rPr lang="en-US" altLang="zh-CN" sz="2400" b="1" dirty="0">
                <a:latin typeface="Comic Sans MS" panose="030F0702030302020204" pitchFamily="66" charset="0"/>
                <a:ea typeface="Microsoft YaHei UI" panose="020B0503020204020204" pitchFamily="34" charset="-122"/>
              </a:rPr>
              <a:t>E2: Impact of λ</a:t>
            </a:r>
            <a:endParaRPr lang="zh-CN" altLang="en-US" sz="2400" b="1" dirty="0">
              <a:latin typeface="Comic Sans MS" panose="030F0702030302020204" pitchFamily="66" charset="0"/>
              <a:ea typeface="Microsoft YaHei UI" panose="020B0503020204020204" pitchFamily="34" charset="-122"/>
            </a:endParaRPr>
          </a:p>
        </p:txBody>
      </p:sp>
    </p:spTree>
    <p:extLst>
      <p:ext uri="{BB962C8B-B14F-4D97-AF65-F5344CB8AC3E}">
        <p14:creationId xmlns:p14="http://schemas.microsoft.com/office/powerpoint/2010/main" val="2829567434"/>
      </p:ext>
    </p:extLst>
  </p:cSld>
  <p:clrMapOvr>
    <a:masterClrMapping/>
  </p:clrMapOvr>
  <mc:AlternateContent xmlns:mc="http://schemas.openxmlformats.org/markup-compatibility/2006">
    <mc:Choice xmlns:p14="http://schemas.microsoft.com/office/powerpoint/2010/main" Requires="p14">
      <p:transition spd="slow" p14:dur="2000" advTm="71692"/>
    </mc:Choice>
    <mc:Fallback>
      <p:transition spd="slow" advTm="7169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41A7F98-0FE1-4B76-AE85-0C17824D13D8}"/>
              </a:ext>
            </a:extLst>
          </p:cNvPr>
          <p:cNvPicPr>
            <a:picLocks noChangeAspect="1"/>
          </p:cNvPicPr>
          <p:nvPr/>
        </p:nvPicPr>
        <p:blipFill>
          <a:blip r:embed="rId3"/>
          <a:stretch>
            <a:fillRect/>
          </a:stretch>
        </p:blipFill>
        <p:spPr>
          <a:xfrm>
            <a:off x="545667" y="1729147"/>
            <a:ext cx="3840813" cy="1356478"/>
          </a:xfrm>
          <a:prstGeom prst="rect">
            <a:avLst/>
          </a:prstGeom>
        </p:spPr>
      </p:pic>
      <p:sp>
        <p:nvSpPr>
          <p:cNvPr id="7" name="矩形 6">
            <a:extLst>
              <a:ext uri="{FF2B5EF4-FFF2-40B4-BE49-F238E27FC236}">
                <a16:creationId xmlns:a16="http://schemas.microsoft.com/office/drawing/2014/main" id="{5A6C3131-AB61-4FB3-8E43-1C0450235168}"/>
              </a:ext>
            </a:extLst>
          </p:cNvPr>
          <p:cNvSpPr/>
          <p:nvPr/>
        </p:nvSpPr>
        <p:spPr>
          <a:xfrm>
            <a:off x="245969" y="3534842"/>
            <a:ext cx="4440208" cy="2862322"/>
          </a:xfrm>
          <a:prstGeom prst="rect">
            <a:avLst/>
          </a:prstGeom>
        </p:spPr>
        <p:txBody>
          <a:bodyPr wrap="square">
            <a:spAutoFit/>
          </a:bodyPr>
          <a:lstStyle/>
          <a:p>
            <a:pPr marL="285750" indent="-285750" algn="just">
              <a:buFont typeface="Arial" panose="020B0604020202020204" pitchFamily="34" charset="0"/>
              <a:buChar char="•"/>
            </a:pPr>
            <a:r>
              <a:rPr lang="en-US" altLang="zh-CN" dirty="0">
                <a:latin typeface="Comic Sans MS" panose="030F0702030302020204" pitchFamily="66" charset="0"/>
              </a:rPr>
              <a:t>W</a:t>
            </a:r>
            <a:r>
              <a:rPr lang="zh-CN" altLang="en-US" dirty="0">
                <a:latin typeface="Comic Sans MS" panose="030F0702030302020204" pitchFamily="66" charset="0"/>
              </a:rPr>
              <a:t>e use X to denote similar parts</a:t>
            </a:r>
            <a:r>
              <a:rPr lang="en-US" altLang="zh-CN" dirty="0">
                <a:latin typeface="Comic Sans MS" panose="030F0702030302020204" pitchFamily="66" charset="0"/>
              </a:rPr>
              <a:t> f</a:t>
            </a:r>
            <a:r>
              <a:rPr lang="zh-CN" altLang="en-US" dirty="0">
                <a:latin typeface="Comic Sans MS" panose="030F0702030302020204" pitchFamily="66" charset="0"/>
              </a:rPr>
              <a:t>or ease of expression</a:t>
            </a:r>
            <a:r>
              <a:rPr lang="en-US" altLang="zh-CN" dirty="0">
                <a:latin typeface="Comic Sans MS" panose="030F0702030302020204" pitchFamily="66" charset="0"/>
              </a:rPr>
              <a:t>.</a:t>
            </a:r>
          </a:p>
          <a:p>
            <a:pPr marL="285750" indent="-285750" algn="just">
              <a:buFont typeface="Arial" panose="020B0604020202020204" pitchFamily="34" charset="0"/>
              <a:buChar char="•"/>
            </a:pPr>
            <a:r>
              <a:rPr lang="en-US" altLang="zh-CN" dirty="0">
                <a:latin typeface="Comic Sans MS" panose="030F0702030302020204" pitchFamily="66" charset="0"/>
              </a:rPr>
              <a:t>The obfuscated Plankton malware Plank-ton can still be identified.</a:t>
            </a:r>
          </a:p>
          <a:p>
            <a:pPr marL="285750" indent="-285750" algn="just">
              <a:buFont typeface="Arial" panose="020B0604020202020204" pitchFamily="34" charset="0"/>
              <a:buChar char="•"/>
            </a:pPr>
            <a:r>
              <a:rPr lang="en-US" altLang="zh-CN" dirty="0">
                <a:latin typeface="Comic Sans MS" panose="030F0702030302020204" pitchFamily="66" charset="0"/>
              </a:rPr>
              <a:t>The ORGB of ADRD.A is matched with the ORG of ADRD.B. </a:t>
            </a:r>
          </a:p>
          <a:p>
            <a:pPr marL="285750" indent="-285750" algn="just">
              <a:buFont typeface="Arial" panose="020B0604020202020204" pitchFamily="34" charset="0"/>
              <a:buChar char="•"/>
            </a:pPr>
            <a:r>
              <a:rPr lang="en-US" altLang="zh-CN" dirty="0">
                <a:latin typeface="Comic Sans MS" panose="030F0702030302020204" pitchFamily="66" charset="0"/>
              </a:rPr>
              <a:t>Findings indicate that the detection is successful, thereby demonstrating the </a:t>
            </a:r>
            <a:r>
              <a:rPr lang="en-US" altLang="zh-CN" b="1" dirty="0">
                <a:latin typeface="Comic Sans MS" panose="030F0702030302020204" pitchFamily="66" charset="0"/>
              </a:rPr>
              <a:t>capability</a:t>
            </a:r>
            <a:r>
              <a:rPr lang="en-US" altLang="zh-CN" dirty="0">
                <a:latin typeface="Comic Sans MS" panose="030F0702030302020204" pitchFamily="66" charset="0"/>
              </a:rPr>
              <a:t> of DAMBA.</a:t>
            </a:r>
          </a:p>
          <a:p>
            <a:pPr marL="285750" indent="-285750" algn="just">
              <a:buFont typeface="Arial" panose="020B0604020202020204" pitchFamily="34" charset="0"/>
              <a:buChar char="•"/>
            </a:pPr>
            <a:endParaRPr lang="zh-CN" altLang="en-US" dirty="0"/>
          </a:p>
        </p:txBody>
      </p:sp>
      <p:pic>
        <p:nvPicPr>
          <p:cNvPr id="8" name="图片 7">
            <a:extLst>
              <a:ext uri="{FF2B5EF4-FFF2-40B4-BE49-F238E27FC236}">
                <a16:creationId xmlns:a16="http://schemas.microsoft.com/office/drawing/2014/main" id="{ECDBAF02-574D-4C4D-9114-C1417A6D33D0}"/>
              </a:ext>
            </a:extLst>
          </p:cNvPr>
          <p:cNvPicPr>
            <a:picLocks noChangeAspect="1"/>
          </p:cNvPicPr>
          <p:nvPr/>
        </p:nvPicPr>
        <p:blipFill>
          <a:blip r:embed="rId4"/>
          <a:stretch>
            <a:fillRect/>
          </a:stretch>
        </p:blipFill>
        <p:spPr>
          <a:xfrm>
            <a:off x="4757522" y="991690"/>
            <a:ext cx="3673094" cy="2536020"/>
          </a:xfrm>
          <a:prstGeom prst="rect">
            <a:avLst/>
          </a:prstGeom>
        </p:spPr>
      </p:pic>
      <p:sp>
        <p:nvSpPr>
          <p:cNvPr id="9" name="文本框 8">
            <a:extLst>
              <a:ext uri="{FF2B5EF4-FFF2-40B4-BE49-F238E27FC236}">
                <a16:creationId xmlns:a16="http://schemas.microsoft.com/office/drawing/2014/main" id="{79329B7E-08CB-4349-841D-F691AD98500A}"/>
              </a:ext>
            </a:extLst>
          </p:cNvPr>
          <p:cNvSpPr txBox="1"/>
          <p:nvPr/>
        </p:nvSpPr>
        <p:spPr>
          <a:xfrm>
            <a:off x="245970" y="436583"/>
            <a:ext cx="8547981" cy="461665"/>
          </a:xfrm>
          <a:prstGeom prst="rect">
            <a:avLst/>
          </a:prstGeom>
          <a:solidFill>
            <a:schemeClr val="accent4">
              <a:lumMod val="75000"/>
            </a:schemeClr>
          </a:solidFill>
        </p:spPr>
        <p:txBody>
          <a:bodyPr wrap="none" rtlCol="0">
            <a:spAutoFit/>
          </a:bodyPr>
          <a:lstStyle/>
          <a:p>
            <a:r>
              <a:rPr lang="en-US" altLang="zh-CN" sz="2400" b="1" dirty="0">
                <a:latin typeface="Comic Sans MS" panose="030F0702030302020204" pitchFamily="66" charset="0"/>
                <a:ea typeface="Microsoft YaHei UI" panose="020B0503020204020204" pitchFamily="34" charset="-122"/>
              </a:rPr>
              <a:t>E3: Resistance against obfuscation and variant attacks</a:t>
            </a:r>
            <a:endParaRPr lang="zh-CN" altLang="en-US" sz="2400" b="1" dirty="0">
              <a:latin typeface="Comic Sans MS" panose="030F0702030302020204" pitchFamily="66" charset="0"/>
              <a:ea typeface="Microsoft YaHei UI" panose="020B0503020204020204" pitchFamily="34" charset="-122"/>
            </a:endParaRPr>
          </a:p>
        </p:txBody>
      </p:sp>
      <p:pic>
        <p:nvPicPr>
          <p:cNvPr id="3" name="图片 2">
            <a:extLst>
              <a:ext uri="{FF2B5EF4-FFF2-40B4-BE49-F238E27FC236}">
                <a16:creationId xmlns:a16="http://schemas.microsoft.com/office/drawing/2014/main" id="{B3E01CB2-275E-4950-8822-354167CD2A23}"/>
              </a:ext>
            </a:extLst>
          </p:cNvPr>
          <p:cNvPicPr>
            <a:picLocks noChangeAspect="1"/>
          </p:cNvPicPr>
          <p:nvPr/>
        </p:nvPicPr>
        <p:blipFill>
          <a:blip r:embed="rId5"/>
          <a:stretch>
            <a:fillRect/>
          </a:stretch>
        </p:blipFill>
        <p:spPr>
          <a:xfrm>
            <a:off x="4959460" y="3734980"/>
            <a:ext cx="3471156" cy="2462045"/>
          </a:xfrm>
          <a:prstGeom prst="rect">
            <a:avLst/>
          </a:prstGeom>
        </p:spPr>
      </p:pic>
    </p:spTree>
    <p:extLst>
      <p:ext uri="{BB962C8B-B14F-4D97-AF65-F5344CB8AC3E}">
        <p14:creationId xmlns:p14="http://schemas.microsoft.com/office/powerpoint/2010/main" val="4029168855"/>
      </p:ext>
    </p:extLst>
  </p:cSld>
  <p:clrMapOvr>
    <a:masterClrMapping/>
  </p:clrMapOvr>
  <mc:AlternateContent xmlns:mc="http://schemas.openxmlformats.org/markup-compatibility/2006">
    <mc:Choice xmlns:p14="http://schemas.microsoft.com/office/powerpoint/2010/main" Requires="p14">
      <p:transition spd="slow" p14:dur="2000" advTm="109380"/>
    </mc:Choice>
    <mc:Fallback>
      <p:transition spd="slow" advTm="10938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D979F80-E30C-4A28-A809-5A633121773C}"/>
              </a:ext>
            </a:extLst>
          </p:cNvPr>
          <p:cNvPicPr>
            <a:picLocks noChangeAspect="1"/>
          </p:cNvPicPr>
          <p:nvPr/>
        </p:nvPicPr>
        <p:blipFill>
          <a:blip r:embed="rId3"/>
          <a:stretch>
            <a:fillRect/>
          </a:stretch>
        </p:blipFill>
        <p:spPr>
          <a:xfrm>
            <a:off x="4884660" y="2111751"/>
            <a:ext cx="3980771" cy="2609910"/>
          </a:xfrm>
          <a:prstGeom prst="rect">
            <a:avLst/>
          </a:prstGeom>
        </p:spPr>
      </p:pic>
      <p:sp>
        <p:nvSpPr>
          <p:cNvPr id="7" name="矩形 6">
            <a:extLst>
              <a:ext uri="{FF2B5EF4-FFF2-40B4-BE49-F238E27FC236}">
                <a16:creationId xmlns:a16="http://schemas.microsoft.com/office/drawing/2014/main" id="{28259554-B5E0-4BE1-A8F2-B040477C78E5}"/>
              </a:ext>
            </a:extLst>
          </p:cNvPr>
          <p:cNvSpPr/>
          <p:nvPr/>
        </p:nvSpPr>
        <p:spPr>
          <a:xfrm>
            <a:off x="187129" y="2136338"/>
            <a:ext cx="4350970" cy="2585323"/>
          </a:xfrm>
          <a:prstGeom prst="rect">
            <a:avLst/>
          </a:prstGeom>
        </p:spPr>
        <p:txBody>
          <a:bodyPr wrap="square">
            <a:spAutoFit/>
          </a:bodyPr>
          <a:lstStyle/>
          <a:p>
            <a:pPr marL="285750" indent="-285750" algn="just">
              <a:buFont typeface="Arial" panose="020B0604020202020204" pitchFamily="34" charset="0"/>
              <a:buChar char="•"/>
            </a:pPr>
            <a:r>
              <a:rPr lang="en-US" altLang="zh-CN" dirty="0">
                <a:latin typeface="Comic Sans MS" panose="030F0702030302020204" pitchFamily="66" charset="0"/>
              </a:rPr>
              <a:t>The minimum detection time of the system is less than 1 s, whereas the maximum detection time is 30 s.</a:t>
            </a:r>
          </a:p>
          <a:p>
            <a:pPr marL="285750" indent="-285750" algn="just">
              <a:buFont typeface="Arial" panose="020B0604020202020204" pitchFamily="34" charset="0"/>
              <a:buChar char="•"/>
            </a:pPr>
            <a:r>
              <a:rPr lang="en-US" altLang="zh-CN" dirty="0">
                <a:latin typeface="Comic Sans MS" panose="030F0702030302020204" pitchFamily="66" charset="0"/>
              </a:rPr>
              <a:t>Therefore, the average detection time is less than 5 s. </a:t>
            </a:r>
          </a:p>
          <a:p>
            <a:pPr marL="285750" indent="-285750" algn="just">
              <a:buFont typeface="Arial" panose="020B0604020202020204" pitchFamily="34" charset="0"/>
              <a:buChar char="•"/>
            </a:pPr>
            <a:r>
              <a:rPr lang="en-US" altLang="zh-CN" dirty="0">
                <a:latin typeface="Comic Sans MS" panose="030F0702030302020204" pitchFamily="66" charset="0"/>
              </a:rPr>
              <a:t>The detection time of most malware is in the interval (0,1), whereas the detection time for most benign apps is in the interval (25,30).</a:t>
            </a:r>
            <a:endParaRPr lang="zh-CN" altLang="en-US" dirty="0">
              <a:latin typeface="Comic Sans MS" panose="030F0702030302020204" pitchFamily="66" charset="0"/>
            </a:endParaRPr>
          </a:p>
        </p:txBody>
      </p:sp>
      <p:sp>
        <p:nvSpPr>
          <p:cNvPr id="6" name="文本框 5">
            <a:extLst>
              <a:ext uri="{FF2B5EF4-FFF2-40B4-BE49-F238E27FC236}">
                <a16:creationId xmlns:a16="http://schemas.microsoft.com/office/drawing/2014/main" id="{EEE33AB6-EFCD-471A-AB77-3C5EA1B56024}"/>
              </a:ext>
            </a:extLst>
          </p:cNvPr>
          <p:cNvSpPr txBox="1"/>
          <p:nvPr/>
        </p:nvSpPr>
        <p:spPr>
          <a:xfrm>
            <a:off x="245970" y="436583"/>
            <a:ext cx="3887603" cy="461665"/>
          </a:xfrm>
          <a:prstGeom prst="rect">
            <a:avLst/>
          </a:prstGeom>
          <a:solidFill>
            <a:schemeClr val="accent4">
              <a:lumMod val="75000"/>
            </a:schemeClr>
          </a:solidFill>
        </p:spPr>
        <p:txBody>
          <a:bodyPr wrap="none" rtlCol="0">
            <a:spAutoFit/>
          </a:bodyPr>
          <a:lstStyle/>
          <a:p>
            <a:r>
              <a:rPr lang="en-US" altLang="zh-CN" sz="2400" b="1" dirty="0">
                <a:latin typeface="Comic Sans MS" panose="030F0702030302020204" pitchFamily="66" charset="0"/>
                <a:ea typeface="Microsoft YaHei UI" panose="020B0503020204020204" pitchFamily="34" charset="-122"/>
              </a:rPr>
              <a:t>E4: Detection Efficiency</a:t>
            </a:r>
            <a:endParaRPr lang="zh-CN" altLang="en-US" sz="2400" b="1" dirty="0">
              <a:latin typeface="Comic Sans MS" panose="030F0702030302020204" pitchFamily="66" charset="0"/>
              <a:ea typeface="Microsoft YaHei UI" panose="020B0503020204020204" pitchFamily="34" charset="-122"/>
            </a:endParaRPr>
          </a:p>
        </p:txBody>
      </p:sp>
    </p:spTree>
    <p:extLst>
      <p:ext uri="{BB962C8B-B14F-4D97-AF65-F5344CB8AC3E}">
        <p14:creationId xmlns:p14="http://schemas.microsoft.com/office/powerpoint/2010/main" val="2568477422"/>
      </p:ext>
    </p:extLst>
  </p:cSld>
  <p:clrMapOvr>
    <a:masterClrMapping/>
  </p:clrMapOvr>
  <mc:AlternateContent xmlns:mc="http://schemas.openxmlformats.org/markup-compatibility/2006">
    <mc:Choice xmlns:p14="http://schemas.microsoft.com/office/powerpoint/2010/main" Requires="p14">
      <p:transition spd="slow" p14:dur="2000" advTm="5761"/>
    </mc:Choice>
    <mc:Fallback>
      <p:transition spd="slow" advTm="576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C6D5F5F-622F-453A-A440-47357AB862B9}"/>
              </a:ext>
            </a:extLst>
          </p:cNvPr>
          <p:cNvPicPr>
            <a:picLocks noChangeAspect="1"/>
          </p:cNvPicPr>
          <p:nvPr/>
        </p:nvPicPr>
        <p:blipFill>
          <a:blip r:embed="rId3"/>
          <a:stretch>
            <a:fillRect/>
          </a:stretch>
        </p:blipFill>
        <p:spPr>
          <a:xfrm>
            <a:off x="4605901" y="2997301"/>
            <a:ext cx="4437390" cy="3005974"/>
          </a:xfrm>
          <a:prstGeom prst="rect">
            <a:avLst/>
          </a:prstGeom>
        </p:spPr>
      </p:pic>
      <p:sp>
        <p:nvSpPr>
          <p:cNvPr id="5" name="矩形 4">
            <a:extLst>
              <a:ext uri="{FF2B5EF4-FFF2-40B4-BE49-F238E27FC236}">
                <a16:creationId xmlns:a16="http://schemas.microsoft.com/office/drawing/2014/main" id="{F81AC858-1FDB-49A4-A092-6BC2A308C324}"/>
              </a:ext>
            </a:extLst>
          </p:cNvPr>
          <p:cNvSpPr/>
          <p:nvPr/>
        </p:nvSpPr>
        <p:spPr>
          <a:xfrm>
            <a:off x="266307" y="1566580"/>
            <a:ext cx="8467146" cy="923330"/>
          </a:xfrm>
          <a:prstGeom prst="rect">
            <a:avLst/>
          </a:prstGeom>
        </p:spPr>
        <p:txBody>
          <a:bodyPr wrap="square">
            <a:spAutoFit/>
          </a:bodyPr>
          <a:lstStyle/>
          <a:p>
            <a:pPr algn="just"/>
            <a:r>
              <a:rPr lang="zh-CN" altLang="en-US" dirty="0">
                <a:latin typeface="Comic Sans MS" panose="030F0702030302020204" pitchFamily="66" charset="0"/>
              </a:rPr>
              <a:t>In this study, we use </a:t>
            </a:r>
            <a:r>
              <a:rPr lang="zh-CN" altLang="en-US" dirty="0">
                <a:solidFill>
                  <a:srgbClr val="0066FF"/>
                </a:solidFill>
                <a:latin typeface="Comic Sans MS" panose="030F0702030302020204" pitchFamily="66" charset="0"/>
              </a:rPr>
              <a:t>1,100 </a:t>
            </a:r>
            <a:r>
              <a:rPr lang="zh-CN" altLang="en-US" dirty="0">
                <a:latin typeface="Comic Sans MS" panose="030F0702030302020204" pitchFamily="66" charset="0"/>
              </a:rPr>
              <a:t>malware samples collected in </a:t>
            </a:r>
            <a:r>
              <a:rPr lang="zh-CN" altLang="en-US" dirty="0">
                <a:solidFill>
                  <a:srgbClr val="0066FF"/>
                </a:solidFill>
                <a:latin typeface="Comic Sans MS" panose="030F0702030302020204" pitchFamily="66" charset="0"/>
              </a:rPr>
              <a:t>2018</a:t>
            </a:r>
            <a:r>
              <a:rPr lang="zh-CN" altLang="en-US" dirty="0">
                <a:latin typeface="Comic Sans MS" panose="030F0702030302020204" pitchFamily="66" charset="0"/>
              </a:rPr>
              <a:t> and </a:t>
            </a:r>
            <a:r>
              <a:rPr lang="zh-CN" altLang="en-US" dirty="0">
                <a:solidFill>
                  <a:srgbClr val="0066FF"/>
                </a:solidFill>
                <a:latin typeface="Comic Sans MS" panose="030F0702030302020204" pitchFamily="66" charset="0"/>
              </a:rPr>
              <a:t>1,000 </a:t>
            </a:r>
            <a:r>
              <a:rPr lang="zh-CN" altLang="en-US" dirty="0">
                <a:latin typeface="Comic Sans MS" panose="030F0702030302020204" pitchFamily="66" charset="0"/>
              </a:rPr>
              <a:t>benign apps crawled from the Baidu app store. We develop a script to invoke the official API of </a:t>
            </a:r>
            <a:r>
              <a:rPr lang="zh-CN" altLang="en-US" dirty="0">
                <a:solidFill>
                  <a:srgbClr val="0066FF"/>
                </a:solidFill>
                <a:latin typeface="Comic Sans MS" panose="030F0702030302020204" pitchFamily="66" charset="0"/>
              </a:rPr>
              <a:t>McAfee</a:t>
            </a:r>
            <a:r>
              <a:rPr lang="zh-CN" altLang="en-US" dirty="0">
                <a:latin typeface="Comic Sans MS" panose="030F0702030302020204" pitchFamily="66" charset="0"/>
              </a:rPr>
              <a:t> provided by VirusTotal for detection. </a:t>
            </a:r>
          </a:p>
        </p:txBody>
      </p:sp>
      <p:sp>
        <p:nvSpPr>
          <p:cNvPr id="6" name="矩形 5">
            <a:extLst>
              <a:ext uri="{FF2B5EF4-FFF2-40B4-BE49-F238E27FC236}">
                <a16:creationId xmlns:a16="http://schemas.microsoft.com/office/drawing/2014/main" id="{E3A09662-0A0E-440D-93F3-E63C82CD7F9A}"/>
              </a:ext>
            </a:extLst>
          </p:cNvPr>
          <p:cNvSpPr/>
          <p:nvPr/>
        </p:nvSpPr>
        <p:spPr>
          <a:xfrm>
            <a:off x="100709" y="3484626"/>
            <a:ext cx="4437390" cy="2031325"/>
          </a:xfrm>
          <a:prstGeom prst="rect">
            <a:avLst/>
          </a:prstGeom>
        </p:spPr>
        <p:txBody>
          <a:bodyPr wrap="square">
            <a:spAutoFit/>
          </a:bodyPr>
          <a:lstStyle/>
          <a:p>
            <a:pPr marL="285750" indent="-285750" algn="just">
              <a:buFont typeface="Arial" panose="020B0604020202020204" pitchFamily="34" charset="0"/>
              <a:buChar char="•"/>
            </a:pPr>
            <a:r>
              <a:rPr lang="zh-CN" altLang="en-US" dirty="0">
                <a:latin typeface="Comic Sans MS" panose="030F0702030302020204" pitchFamily="66" charset="0"/>
              </a:rPr>
              <a:t>The experimental results show that DAMBA achieves better effective</a:t>
            </a:r>
            <a:r>
              <a:rPr lang="en-US" altLang="zh-CN" dirty="0">
                <a:latin typeface="Comic Sans MS" panose="030F0702030302020204" pitchFamily="66" charset="0"/>
              </a:rPr>
              <a:t>-</a:t>
            </a:r>
            <a:r>
              <a:rPr lang="zh-CN" altLang="en-US" dirty="0">
                <a:latin typeface="Comic Sans MS" panose="030F0702030302020204" pitchFamily="66" charset="0"/>
              </a:rPr>
              <a:t>ness than McAfee.</a:t>
            </a:r>
            <a:endParaRPr lang="en-US" altLang="zh-CN" dirty="0">
              <a:latin typeface="Comic Sans MS" panose="030F0702030302020204" pitchFamily="66" charset="0"/>
            </a:endParaRPr>
          </a:p>
          <a:p>
            <a:pPr marL="285750" indent="-285750" algn="just">
              <a:buFont typeface="Arial" panose="020B0604020202020204" pitchFamily="34" charset="0"/>
              <a:buChar char="•"/>
            </a:pPr>
            <a:r>
              <a:rPr lang="zh-CN" altLang="en-US" dirty="0">
                <a:latin typeface="Comic Sans MS" panose="030F0702030302020204" pitchFamily="66" charset="0"/>
              </a:rPr>
              <a:t>From the average of accuracy, recall, recision, and F-measure, DAMBA perform over about 3%, 1%, 5%, and 3% than McAfee respectively.</a:t>
            </a:r>
          </a:p>
        </p:txBody>
      </p:sp>
      <p:sp>
        <p:nvSpPr>
          <p:cNvPr id="7" name="文本框 6">
            <a:extLst>
              <a:ext uri="{FF2B5EF4-FFF2-40B4-BE49-F238E27FC236}">
                <a16:creationId xmlns:a16="http://schemas.microsoft.com/office/drawing/2014/main" id="{7088AF5F-9D98-41C2-873D-D54B948AB0A0}"/>
              </a:ext>
            </a:extLst>
          </p:cNvPr>
          <p:cNvSpPr txBox="1"/>
          <p:nvPr/>
        </p:nvSpPr>
        <p:spPr>
          <a:xfrm>
            <a:off x="245970" y="436583"/>
            <a:ext cx="6762300" cy="461665"/>
          </a:xfrm>
          <a:prstGeom prst="rect">
            <a:avLst/>
          </a:prstGeom>
          <a:solidFill>
            <a:schemeClr val="accent4">
              <a:lumMod val="75000"/>
            </a:schemeClr>
          </a:solidFill>
        </p:spPr>
        <p:txBody>
          <a:bodyPr wrap="none" rtlCol="0">
            <a:spAutoFit/>
          </a:bodyPr>
          <a:lstStyle/>
          <a:p>
            <a:r>
              <a:rPr lang="en-US" altLang="zh-CN" sz="2400" b="1" dirty="0">
                <a:latin typeface="Comic Sans MS" panose="030F0702030302020204" pitchFamily="66" charset="0"/>
                <a:ea typeface="Microsoft YaHei UI" panose="020B0503020204020204" pitchFamily="34" charset="-122"/>
              </a:rPr>
              <a:t>E5: Effectiveness Comparison with McAfee</a:t>
            </a:r>
            <a:endParaRPr lang="zh-CN" altLang="en-US" sz="2400" b="1" dirty="0">
              <a:latin typeface="Comic Sans MS" panose="030F0702030302020204" pitchFamily="66" charset="0"/>
              <a:ea typeface="Microsoft YaHei UI" panose="020B0503020204020204" pitchFamily="34" charset="-122"/>
            </a:endParaRPr>
          </a:p>
        </p:txBody>
      </p:sp>
    </p:spTree>
    <p:extLst>
      <p:ext uri="{BB962C8B-B14F-4D97-AF65-F5344CB8AC3E}">
        <p14:creationId xmlns:p14="http://schemas.microsoft.com/office/powerpoint/2010/main" val="1913062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B569715-4677-4163-8EB7-98611458E277}"/>
              </a:ext>
            </a:extLst>
          </p:cNvPr>
          <p:cNvPicPr>
            <a:picLocks noChangeAspect="1"/>
          </p:cNvPicPr>
          <p:nvPr/>
        </p:nvPicPr>
        <p:blipFill>
          <a:blip r:embed="rId3"/>
          <a:stretch>
            <a:fillRect/>
          </a:stretch>
        </p:blipFill>
        <p:spPr>
          <a:xfrm>
            <a:off x="6864612" y="283398"/>
            <a:ext cx="1722269" cy="1112616"/>
          </a:xfrm>
          <a:prstGeom prst="rect">
            <a:avLst/>
          </a:prstGeom>
        </p:spPr>
      </p:pic>
      <p:sp>
        <p:nvSpPr>
          <p:cNvPr id="7" name="矩形 6">
            <a:extLst>
              <a:ext uri="{FF2B5EF4-FFF2-40B4-BE49-F238E27FC236}">
                <a16:creationId xmlns:a16="http://schemas.microsoft.com/office/drawing/2014/main" id="{7F6D8007-60E7-48AE-B01C-4D45A5699D6A}"/>
              </a:ext>
            </a:extLst>
          </p:cNvPr>
          <p:cNvSpPr/>
          <p:nvPr/>
        </p:nvSpPr>
        <p:spPr>
          <a:xfrm>
            <a:off x="548366" y="2312911"/>
            <a:ext cx="8047268" cy="2536977"/>
          </a:xfrm>
          <a:prstGeom prst="rect">
            <a:avLst/>
          </a:prstGeom>
        </p:spPr>
        <p:txBody>
          <a:bodyPr wrap="square">
            <a:spAutoFit/>
          </a:bodyPr>
          <a:lstStyle/>
          <a:p>
            <a:pPr algn="just">
              <a:lnSpc>
                <a:spcPct val="150000"/>
              </a:lnSpc>
            </a:pPr>
            <a:r>
              <a:rPr lang="zh-CN" altLang="en-US" dirty="0">
                <a:latin typeface="Microsoft YaHei UI" panose="020B0503020204020204" pitchFamily="34" charset="-122"/>
                <a:ea typeface="Microsoft YaHei UI" panose="020B0503020204020204" pitchFamily="34" charset="-122"/>
              </a:rPr>
              <a:t>      </a:t>
            </a:r>
            <a:r>
              <a:rPr lang="zh-CN" altLang="en-US" dirty="0">
                <a:latin typeface="Comic Sans MS" panose="030F0702030302020204" pitchFamily="66" charset="0"/>
                <a:ea typeface="Microsoft YaHei UI" panose="020B0503020204020204" pitchFamily="34" charset="-122"/>
              </a:rPr>
              <a:t>Our work can be improved by considering more </a:t>
            </a:r>
            <a:r>
              <a:rPr lang="zh-CN" altLang="en-US" dirty="0">
                <a:solidFill>
                  <a:srgbClr val="C00000"/>
                </a:solidFill>
                <a:latin typeface="Comic Sans MS" panose="030F0702030302020204" pitchFamily="66" charset="0"/>
                <a:ea typeface="Microsoft YaHei UI" panose="020B0503020204020204" pitchFamily="34" charset="-122"/>
              </a:rPr>
              <a:t>types of features</a:t>
            </a:r>
            <a:r>
              <a:rPr lang="zh-CN" altLang="en-US" dirty="0">
                <a:latin typeface="Comic Sans MS" panose="030F0702030302020204" pitchFamily="66" charset="0"/>
                <a:ea typeface="Microsoft YaHei UI" panose="020B0503020204020204" pitchFamily="34" charset="-122"/>
              </a:rPr>
              <a:t>, such as </a:t>
            </a:r>
            <a:r>
              <a:rPr lang="zh-CN" altLang="en-US" dirty="0">
                <a:solidFill>
                  <a:srgbClr val="C00000"/>
                </a:solidFill>
                <a:latin typeface="Comic Sans MS" panose="030F0702030302020204" pitchFamily="66" charset="0"/>
                <a:ea typeface="Microsoft YaHei UI" panose="020B0503020204020204" pitchFamily="34" charset="-122"/>
              </a:rPr>
              <a:t>network flows </a:t>
            </a:r>
            <a:r>
              <a:rPr lang="zh-CN" altLang="en-US" dirty="0">
                <a:latin typeface="Comic Sans MS" panose="030F0702030302020204" pitchFamily="66" charset="0"/>
                <a:ea typeface="Microsoft YaHei UI" panose="020B0503020204020204" pitchFamily="34" charset="-122"/>
              </a:rPr>
              <a:t>and </a:t>
            </a:r>
            <a:r>
              <a:rPr lang="zh-CN" altLang="en-US" dirty="0">
                <a:solidFill>
                  <a:srgbClr val="C00000"/>
                </a:solidFill>
                <a:latin typeface="Comic Sans MS" panose="030F0702030302020204" pitchFamily="66" charset="0"/>
                <a:ea typeface="Microsoft YaHei UI" panose="020B0503020204020204" pitchFamily="34" charset="-122"/>
              </a:rPr>
              <a:t>API calls</a:t>
            </a:r>
            <a:r>
              <a:rPr lang="zh-CN" altLang="en-US" dirty="0">
                <a:latin typeface="Comic Sans MS" panose="030F0702030302020204" pitchFamily="66" charset="0"/>
                <a:ea typeface="Microsoft YaHei UI" panose="020B0503020204020204" pitchFamily="34" charset="-122"/>
              </a:rPr>
              <a:t>, to enrich the birthmark base of the malware. </a:t>
            </a:r>
            <a:r>
              <a:rPr lang="zh-CN" altLang="en-US" b="1" dirty="0">
                <a:latin typeface="Comic Sans MS" panose="030F0702030302020204" pitchFamily="66" charset="0"/>
                <a:ea typeface="Microsoft YaHei UI" panose="020B0503020204020204" pitchFamily="34" charset="-122"/>
              </a:rPr>
              <a:t>Machine learning-based techniques </a:t>
            </a:r>
            <a:r>
              <a:rPr lang="zh-CN" altLang="en-US" dirty="0">
                <a:latin typeface="Comic Sans MS" panose="030F0702030302020204" pitchFamily="66" charset="0"/>
                <a:ea typeface="Microsoft YaHei UI" panose="020B0503020204020204" pitchFamily="34" charset="-122"/>
              </a:rPr>
              <a:t>can potentially be used to detect the </a:t>
            </a:r>
            <a:r>
              <a:rPr lang="zh-CN" altLang="en-US" dirty="0">
                <a:solidFill>
                  <a:srgbClr val="C00000"/>
                </a:solidFill>
                <a:latin typeface="Comic Sans MS" panose="030F0702030302020204" pitchFamily="66" charset="0"/>
                <a:ea typeface="Microsoft YaHei UI" panose="020B0503020204020204" pitchFamily="34" charset="-122"/>
              </a:rPr>
              <a:t>never-before-seen attack</a:t>
            </a:r>
            <a:r>
              <a:rPr lang="zh-CN" altLang="en-US" dirty="0">
                <a:latin typeface="Comic Sans MS" panose="030F0702030302020204" pitchFamily="66" charset="0"/>
                <a:ea typeface="Microsoft YaHei UI" panose="020B0503020204020204" pitchFamily="34" charset="-122"/>
              </a:rPr>
              <a:t>. Furthermore, we will introduce the idea of parallelism to the sub-graph isomorphism algorithm to improve detection efficiency.</a:t>
            </a:r>
          </a:p>
        </p:txBody>
      </p:sp>
      <p:sp>
        <p:nvSpPr>
          <p:cNvPr id="6" name="文本框 5">
            <a:extLst>
              <a:ext uri="{FF2B5EF4-FFF2-40B4-BE49-F238E27FC236}">
                <a16:creationId xmlns:a16="http://schemas.microsoft.com/office/drawing/2014/main" id="{DE6E0EB6-73E9-4548-AF16-BEBC1ADDCFB4}"/>
              </a:ext>
            </a:extLst>
          </p:cNvPr>
          <p:cNvSpPr txBox="1"/>
          <p:nvPr/>
        </p:nvSpPr>
        <p:spPr>
          <a:xfrm>
            <a:off x="245970" y="436583"/>
            <a:ext cx="5998180" cy="461665"/>
          </a:xfrm>
          <a:prstGeom prst="rect">
            <a:avLst/>
          </a:prstGeom>
          <a:solidFill>
            <a:schemeClr val="accent4">
              <a:lumMod val="75000"/>
            </a:schemeClr>
          </a:solidFill>
        </p:spPr>
        <p:txBody>
          <a:bodyPr wrap="none" rtlCol="0">
            <a:spAutoFit/>
          </a:bodyPr>
          <a:lstStyle/>
          <a:p>
            <a:r>
              <a:rPr lang="en-US" altLang="zh-CN" sz="2400" b="1" dirty="0">
                <a:latin typeface="Comic Sans MS" panose="030F0702030302020204" pitchFamily="66" charset="0"/>
                <a:ea typeface="Microsoft YaHei UI" panose="020B0503020204020204" pitchFamily="34" charset="-122"/>
              </a:rPr>
              <a:t>System Deployment and Future Work</a:t>
            </a:r>
            <a:endParaRPr lang="zh-CN" altLang="en-US" sz="2400" b="1" dirty="0">
              <a:latin typeface="Comic Sans MS" panose="030F0702030302020204" pitchFamily="66" charset="0"/>
              <a:ea typeface="Microsoft YaHei UI" panose="020B0503020204020204" pitchFamily="34" charset="-122"/>
            </a:endParaRPr>
          </a:p>
        </p:txBody>
      </p:sp>
    </p:spTree>
    <p:extLst>
      <p:ext uri="{BB962C8B-B14F-4D97-AF65-F5344CB8AC3E}">
        <p14:creationId xmlns:p14="http://schemas.microsoft.com/office/powerpoint/2010/main" val="1144087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0417DF7-2570-4B88-9A4F-C24B58F377C1}"/>
              </a:ext>
            </a:extLst>
          </p:cNvPr>
          <p:cNvSpPr/>
          <p:nvPr/>
        </p:nvSpPr>
        <p:spPr>
          <a:xfrm>
            <a:off x="393299" y="2879654"/>
            <a:ext cx="8357401" cy="2893100"/>
          </a:xfrm>
          <a:prstGeom prst="rect">
            <a:avLst/>
          </a:prstGeom>
        </p:spPr>
        <p:txBody>
          <a:bodyPr wrap="square">
            <a:spAutoFit/>
          </a:bodyPr>
          <a:lstStyle/>
          <a:p>
            <a:pPr algn="just"/>
            <a:r>
              <a:rPr lang="en-US" altLang="zh-CN" sz="1400" dirty="0">
                <a:latin typeface="Comic Sans MS" panose="030F0702030302020204" pitchFamily="66" charset="0"/>
              </a:rPr>
              <a:t>    He chaired the </a:t>
            </a:r>
            <a:r>
              <a:rPr lang="en-US" altLang="zh-CN" sz="1400" b="1" dirty="0">
                <a:latin typeface="Comic Sans MS" panose="030F0702030302020204" pitchFamily="66" charset="0"/>
              </a:rPr>
              <a:t>Steering Committee of Secure COMM </a:t>
            </a:r>
            <a:r>
              <a:rPr lang="en-US" altLang="zh-CN" sz="1400" dirty="0">
                <a:latin typeface="Comic Sans MS" panose="030F0702030302020204" pitchFamily="66" charset="0"/>
              </a:rPr>
              <a:t>during 2008-14. He has served on over </a:t>
            </a:r>
            <a:r>
              <a:rPr lang="en-US" altLang="zh-CN" sz="1400" b="1" dirty="0">
                <a:latin typeface="Comic Sans MS" panose="030F0702030302020204" pitchFamily="66" charset="0"/>
              </a:rPr>
              <a:t>100</a:t>
            </a:r>
            <a:r>
              <a:rPr lang="en-US" altLang="zh-CN" sz="1400" dirty="0">
                <a:latin typeface="Comic Sans MS" panose="030F0702030302020204" pitchFamily="66" charset="0"/>
              </a:rPr>
              <a:t> program committees and reviewed papers for numerous journals. He is an associate editor for </a:t>
            </a:r>
            <a:r>
              <a:rPr lang="en-US" altLang="zh-CN" sz="1400" b="1" dirty="0">
                <a:latin typeface="Comic Sans MS" panose="030F0702030302020204" pitchFamily="66" charset="0"/>
              </a:rPr>
              <a:t>IEEE TDSC</a:t>
            </a:r>
            <a:r>
              <a:rPr lang="en-US" altLang="zh-CN" sz="1400" dirty="0">
                <a:latin typeface="Comic Sans MS" panose="030F0702030302020204" pitchFamily="66" charset="0"/>
              </a:rPr>
              <a:t>. He is a recipient of the </a:t>
            </a:r>
            <a:r>
              <a:rPr lang="en-US" altLang="zh-CN" sz="1400" b="1" dirty="0">
                <a:latin typeface="Comic Sans MS" panose="030F0702030302020204" pitchFamily="66" charset="0"/>
              </a:rPr>
              <a:t>DOE Early Career Principle Investigator Award</a:t>
            </a:r>
            <a:r>
              <a:rPr lang="en-US" altLang="zh-CN" sz="1400" dirty="0">
                <a:latin typeface="Comic Sans MS" panose="030F0702030302020204" pitchFamily="66" charset="0"/>
              </a:rPr>
              <a:t>.  He has co-led the effort to make Penn State a NSA-certified National Center of Excellence in Information Assurance Education and Research.  He has advised or co-advised over </a:t>
            </a:r>
            <a:r>
              <a:rPr lang="en-US" altLang="zh-CN" sz="1400" b="1" dirty="0">
                <a:latin typeface="Comic Sans MS" panose="030F0702030302020204" pitchFamily="66" charset="0"/>
              </a:rPr>
              <a:t>34</a:t>
            </a:r>
            <a:r>
              <a:rPr lang="en-US" altLang="zh-CN" sz="1400" dirty="0">
                <a:latin typeface="Comic Sans MS" panose="030F0702030302020204" pitchFamily="66" charset="0"/>
              </a:rPr>
              <a:t> PhD dissertations to completion.</a:t>
            </a:r>
            <a:endParaRPr lang="en-US" altLang="zh-CN" sz="1200" b="1" dirty="0">
              <a:latin typeface="Comic Sans MS" panose="030F0702030302020204" pitchFamily="66" charset="0"/>
            </a:endParaRPr>
          </a:p>
          <a:p>
            <a:pPr algn="just"/>
            <a:r>
              <a:rPr lang="en-US" altLang="zh-CN" sz="1400" dirty="0">
                <a:latin typeface="Comic Sans MS" panose="030F0702030302020204" pitchFamily="66" charset="0"/>
              </a:rPr>
              <a:t>    He has served as a program (co-)chair or general (co-)chair for over 10 international conferences (e.g., Asia CCS 2010, CNS 2018) and workshops (e.g., ACM MTD 2016). He has published a monograph and over </a:t>
            </a:r>
            <a:r>
              <a:rPr lang="en-US" altLang="zh-CN" sz="1400" b="1" dirty="0">
                <a:latin typeface="Comic Sans MS" panose="030F0702030302020204" pitchFamily="66" charset="0"/>
              </a:rPr>
              <a:t>270</a:t>
            </a:r>
            <a:r>
              <a:rPr lang="en-US" altLang="zh-CN" sz="1400" dirty="0">
                <a:latin typeface="Comic Sans MS" panose="030F0702030302020204" pitchFamily="66" charset="0"/>
              </a:rPr>
              <a:t> refereed technical papers.  His research has been sponsored by NSF, ARO, AFOSR, DARPA, DHS, DOE, AFRL, NSA, TTC, CISCO, and HP. </a:t>
            </a:r>
            <a:r>
              <a:rPr lang="en-US" altLang="zh-CN" sz="1400" dirty="0">
                <a:solidFill>
                  <a:srgbClr val="333333"/>
                </a:solidFill>
                <a:latin typeface="Comic Sans MS" panose="030F0702030302020204" pitchFamily="66" charset="0"/>
              </a:rPr>
              <a:t> Liu's teaching and research interests include </a:t>
            </a:r>
            <a:r>
              <a:rPr lang="en-US" altLang="zh-CN" sz="1400" dirty="0">
                <a:solidFill>
                  <a:srgbClr val="C00000"/>
                </a:solidFill>
                <a:latin typeface="Comic Sans MS" panose="030F0702030302020204" pitchFamily="66" charset="0"/>
              </a:rPr>
              <a:t>computer security</a:t>
            </a:r>
            <a:r>
              <a:rPr lang="en-US" altLang="zh-CN" sz="1400" dirty="0">
                <a:solidFill>
                  <a:srgbClr val="333333"/>
                </a:solidFill>
                <a:latin typeface="Comic Sans MS" panose="030F0702030302020204" pitchFamily="66" charset="0"/>
              </a:rPr>
              <a:t>, </a:t>
            </a:r>
            <a:r>
              <a:rPr lang="en-US" altLang="zh-CN" sz="1400" dirty="0">
                <a:solidFill>
                  <a:srgbClr val="C00000"/>
                </a:solidFill>
                <a:latin typeface="Comic Sans MS" panose="030F0702030302020204" pitchFamily="66" charset="0"/>
              </a:rPr>
              <a:t>systems security</a:t>
            </a:r>
            <a:r>
              <a:rPr lang="en-US" altLang="zh-CN" sz="1400" dirty="0">
                <a:solidFill>
                  <a:srgbClr val="333333"/>
                </a:solidFill>
                <a:latin typeface="Comic Sans MS" panose="030F0702030302020204" pitchFamily="66" charset="0"/>
              </a:rPr>
              <a:t>, </a:t>
            </a:r>
            <a:r>
              <a:rPr lang="en-US" altLang="zh-CN" sz="1400" dirty="0">
                <a:solidFill>
                  <a:srgbClr val="C00000"/>
                </a:solidFill>
                <a:latin typeface="Comic Sans MS" panose="030F0702030302020204" pitchFamily="66" charset="0"/>
              </a:rPr>
              <a:t>insecurity analysis of software systems</a:t>
            </a:r>
            <a:r>
              <a:rPr lang="en-US" altLang="zh-CN" sz="1400" dirty="0">
                <a:solidFill>
                  <a:srgbClr val="333333"/>
                </a:solidFill>
                <a:latin typeface="Comic Sans MS" panose="030F0702030302020204" pitchFamily="66" charset="0"/>
              </a:rPr>
              <a:t>, </a:t>
            </a:r>
            <a:r>
              <a:rPr lang="en-US" altLang="zh-CN" sz="1400" dirty="0">
                <a:solidFill>
                  <a:srgbClr val="C00000"/>
                </a:solidFill>
                <a:latin typeface="Comic Sans MS" panose="030F0702030302020204" pitchFamily="66" charset="0"/>
              </a:rPr>
              <a:t>secure Internet of Things</a:t>
            </a:r>
            <a:r>
              <a:rPr lang="en-US" altLang="zh-CN" sz="1400" dirty="0">
                <a:solidFill>
                  <a:srgbClr val="333333"/>
                </a:solidFill>
                <a:latin typeface="Comic Sans MS" panose="030F0702030302020204" pitchFamily="66" charset="0"/>
              </a:rPr>
              <a:t>, </a:t>
            </a:r>
            <a:r>
              <a:rPr lang="en-US" altLang="zh-CN" sz="1400" dirty="0">
                <a:solidFill>
                  <a:srgbClr val="C00000"/>
                </a:solidFill>
                <a:latin typeface="Comic Sans MS" panose="030F0702030302020204" pitchFamily="66" charset="0"/>
              </a:rPr>
              <a:t>secure cloud computing</a:t>
            </a:r>
            <a:r>
              <a:rPr lang="en-US" altLang="zh-CN" sz="1400" dirty="0">
                <a:solidFill>
                  <a:srgbClr val="333333"/>
                </a:solidFill>
                <a:latin typeface="Comic Sans MS" panose="030F0702030302020204" pitchFamily="66" charset="0"/>
              </a:rPr>
              <a:t>, </a:t>
            </a:r>
            <a:r>
              <a:rPr lang="en-US" altLang="zh-CN" sz="1400" dirty="0">
                <a:solidFill>
                  <a:srgbClr val="C00000"/>
                </a:solidFill>
                <a:latin typeface="Comic Sans MS" panose="030F0702030302020204" pitchFamily="66" charset="0"/>
              </a:rPr>
              <a:t>cyber situational awareness</a:t>
            </a:r>
            <a:r>
              <a:rPr lang="en-US" altLang="zh-CN" sz="1400" dirty="0">
                <a:solidFill>
                  <a:srgbClr val="333333"/>
                </a:solidFill>
                <a:latin typeface="Comic Sans MS" panose="030F0702030302020204" pitchFamily="66" charset="0"/>
              </a:rPr>
              <a:t>, and applying </a:t>
            </a:r>
            <a:r>
              <a:rPr lang="en-US" altLang="zh-CN" sz="1400" dirty="0">
                <a:solidFill>
                  <a:srgbClr val="C00000"/>
                </a:solidFill>
                <a:latin typeface="Comic Sans MS" panose="030F0702030302020204" pitchFamily="66" charset="0"/>
              </a:rPr>
              <a:t>deep learning to build secure systems</a:t>
            </a:r>
            <a:r>
              <a:rPr lang="en-US" altLang="zh-CN" sz="1400" dirty="0">
                <a:solidFill>
                  <a:srgbClr val="333333"/>
                </a:solidFill>
                <a:latin typeface="Comic Sans MS" panose="030F0702030302020204" pitchFamily="66" charset="0"/>
              </a:rPr>
              <a:t>.</a:t>
            </a:r>
            <a:endParaRPr lang="zh-CN" altLang="en-US" sz="1400" dirty="0">
              <a:latin typeface="Comic Sans MS" panose="030F0702030302020204" pitchFamily="66" charset="0"/>
            </a:endParaRPr>
          </a:p>
        </p:txBody>
      </p:sp>
      <p:sp>
        <p:nvSpPr>
          <p:cNvPr id="4" name="矩形 3">
            <a:extLst>
              <a:ext uri="{FF2B5EF4-FFF2-40B4-BE49-F238E27FC236}">
                <a16:creationId xmlns:a16="http://schemas.microsoft.com/office/drawing/2014/main" id="{953A564C-A57B-4A45-9C7C-30F8A7B05EEA}"/>
              </a:ext>
            </a:extLst>
          </p:cNvPr>
          <p:cNvSpPr/>
          <p:nvPr/>
        </p:nvSpPr>
        <p:spPr>
          <a:xfrm>
            <a:off x="3296265" y="876872"/>
            <a:ext cx="5287296" cy="1323439"/>
          </a:xfrm>
          <a:prstGeom prst="rect">
            <a:avLst/>
          </a:prstGeom>
        </p:spPr>
        <p:txBody>
          <a:bodyPr wrap="square">
            <a:spAutoFit/>
          </a:bodyPr>
          <a:lstStyle/>
          <a:p>
            <a:pPr algn="ctr"/>
            <a:r>
              <a:rPr lang="en-US" altLang="zh-CN" sz="1600" b="1" dirty="0">
                <a:latin typeface="Comic Sans MS" panose="030F0702030302020204" pitchFamily="66" charset="0"/>
              </a:rPr>
              <a:t>Peng Liu</a:t>
            </a:r>
            <a:r>
              <a:rPr lang="zh-CN" altLang="en-US" sz="1600" b="1" dirty="0">
                <a:latin typeface="Comic Sans MS" panose="030F0702030302020204" pitchFamily="66" charset="0"/>
              </a:rPr>
              <a:t>, Ph.D. </a:t>
            </a:r>
            <a:r>
              <a:rPr lang="en-US" altLang="zh-CN" sz="1600" dirty="0">
                <a:latin typeface="Comic Sans MS" panose="030F0702030302020204" pitchFamily="66" charset="0"/>
              </a:rPr>
              <a:t>Professor, Supervisor </a:t>
            </a:r>
          </a:p>
          <a:p>
            <a:pPr algn="ctr"/>
            <a:r>
              <a:rPr lang="en-US" altLang="zh-CN" sz="1600" dirty="0"/>
              <a:t>Founding Director of the Center for Cyber-Security, Information Privacy, and Trust</a:t>
            </a:r>
          </a:p>
          <a:p>
            <a:pPr algn="ctr"/>
            <a:r>
              <a:rPr lang="en-US" altLang="zh-CN" sz="1600" dirty="0"/>
              <a:t>&amp; the Cyber Security Lab at Penn State University</a:t>
            </a:r>
            <a:endParaRPr lang="en-US" altLang="zh-CN" sz="1600" dirty="0">
              <a:latin typeface="Comic Sans MS" panose="030F0702030302020204" pitchFamily="66" charset="0"/>
            </a:endParaRPr>
          </a:p>
          <a:p>
            <a:pPr algn="ctr"/>
            <a:r>
              <a:rPr lang="en-US" altLang="zh-CN" sz="1600" dirty="0">
                <a:solidFill>
                  <a:srgbClr val="0066FF"/>
                </a:solidFill>
                <a:latin typeface="Comic Sans MS" panose="030F0702030302020204" pitchFamily="66" charset="0"/>
              </a:rPr>
              <a:t>https://ist.psu.edu/directory/faculty/pxl20</a:t>
            </a:r>
            <a:endParaRPr lang="zh-CN" altLang="en-US" sz="1600" dirty="0">
              <a:solidFill>
                <a:srgbClr val="0066FF"/>
              </a:solidFill>
              <a:latin typeface="Comic Sans MS" panose="030F0702030302020204" pitchFamily="66" charset="0"/>
            </a:endParaRPr>
          </a:p>
        </p:txBody>
      </p:sp>
      <p:pic>
        <p:nvPicPr>
          <p:cNvPr id="5" name="图片 4">
            <a:extLst>
              <a:ext uri="{FF2B5EF4-FFF2-40B4-BE49-F238E27FC236}">
                <a16:creationId xmlns:a16="http://schemas.microsoft.com/office/drawing/2014/main" id="{FBC55AC5-700D-4A30-87C5-C79E1755D490}"/>
              </a:ext>
            </a:extLst>
          </p:cNvPr>
          <p:cNvPicPr>
            <a:picLocks noChangeAspect="1"/>
          </p:cNvPicPr>
          <p:nvPr/>
        </p:nvPicPr>
        <p:blipFill>
          <a:blip r:embed="rId3"/>
          <a:stretch>
            <a:fillRect/>
          </a:stretch>
        </p:blipFill>
        <p:spPr>
          <a:xfrm>
            <a:off x="1796268" y="940174"/>
            <a:ext cx="1295412" cy="1319947"/>
          </a:xfrm>
          <a:prstGeom prst="rect">
            <a:avLst/>
          </a:prstGeom>
        </p:spPr>
      </p:pic>
      <p:pic>
        <p:nvPicPr>
          <p:cNvPr id="11" name="图片 10">
            <a:extLst>
              <a:ext uri="{FF2B5EF4-FFF2-40B4-BE49-F238E27FC236}">
                <a16:creationId xmlns:a16="http://schemas.microsoft.com/office/drawing/2014/main" id="{6C594A22-3493-4A0B-BBF7-DD3446439787}"/>
              </a:ext>
            </a:extLst>
          </p:cNvPr>
          <p:cNvPicPr>
            <a:picLocks noChangeAspect="1"/>
          </p:cNvPicPr>
          <p:nvPr/>
        </p:nvPicPr>
        <p:blipFill>
          <a:blip r:embed="rId4"/>
          <a:stretch>
            <a:fillRect/>
          </a:stretch>
        </p:blipFill>
        <p:spPr>
          <a:xfrm>
            <a:off x="242128" y="87365"/>
            <a:ext cx="878915" cy="852809"/>
          </a:xfrm>
          <a:prstGeom prst="rect">
            <a:avLst/>
          </a:prstGeom>
        </p:spPr>
      </p:pic>
    </p:spTree>
    <p:extLst>
      <p:ext uri="{BB962C8B-B14F-4D97-AF65-F5344CB8AC3E}">
        <p14:creationId xmlns:p14="http://schemas.microsoft.com/office/powerpoint/2010/main" val="1322281033"/>
      </p:ext>
    </p:extLst>
  </p:cSld>
  <p:clrMapOvr>
    <a:masterClrMapping/>
  </p:clrMapOvr>
  <mc:AlternateContent xmlns:mc="http://schemas.openxmlformats.org/markup-compatibility/2006">
    <mc:Choice xmlns:p14="http://schemas.microsoft.com/office/powerpoint/2010/main" Requires="p14">
      <p:transition spd="slow" p14:dur="2000" advTm="2903"/>
    </mc:Choice>
    <mc:Fallback>
      <p:transition spd="slow" advTm="290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792B4AC-5380-4D84-8254-7DC480797915}"/>
              </a:ext>
            </a:extLst>
          </p:cNvPr>
          <p:cNvSpPr txBox="1"/>
          <p:nvPr/>
        </p:nvSpPr>
        <p:spPr>
          <a:xfrm>
            <a:off x="374650" y="2501349"/>
            <a:ext cx="8394700" cy="1015663"/>
          </a:xfrm>
          <a:prstGeom prst="rect">
            <a:avLst/>
          </a:prstGeom>
          <a:noFill/>
        </p:spPr>
        <p:txBody>
          <a:bodyPr wrap="square" rtlCol="0">
            <a:spAutoFit/>
          </a:bodyPr>
          <a:lstStyle/>
          <a:p>
            <a:pPr algn="ctr"/>
            <a:r>
              <a:rPr lang="en-US" altLang="zh-CN" sz="6000" dirty="0">
                <a:effectLst>
                  <a:outerShdw blurRad="38100" dist="38100" dir="2700000" algn="tl">
                    <a:srgbClr val="000000">
                      <a:alpha val="43137"/>
                    </a:srgbClr>
                  </a:outerShdw>
                </a:effectLst>
                <a:latin typeface="Comic Sans MS" panose="030F0702030302020204" pitchFamily="66" charset="0"/>
                <a:cs typeface="Dubai Light" panose="020B0604020202020204" pitchFamily="34" charset="-78"/>
              </a:rPr>
              <a:t>Summary of Our Work</a:t>
            </a:r>
            <a:endParaRPr lang="zh-CN" altLang="en-US" sz="6000" dirty="0">
              <a:effectLst>
                <a:outerShdw blurRad="38100" dist="38100" dir="2700000" algn="tl">
                  <a:srgbClr val="000000">
                    <a:alpha val="43137"/>
                  </a:srgbClr>
                </a:outerShdw>
              </a:effectLst>
              <a:latin typeface="Comic Sans MS" panose="030F0702030302020204" pitchFamily="66" charset="0"/>
              <a:cs typeface="Dubai Light" panose="020B0604020202020204" pitchFamily="34" charset="-78"/>
            </a:endParaRPr>
          </a:p>
        </p:txBody>
      </p:sp>
    </p:spTree>
    <p:extLst>
      <p:ext uri="{BB962C8B-B14F-4D97-AF65-F5344CB8AC3E}">
        <p14:creationId xmlns:p14="http://schemas.microsoft.com/office/powerpoint/2010/main" val="1647682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F6D8007-60E7-48AE-B01C-4D45A5699D6A}"/>
              </a:ext>
            </a:extLst>
          </p:cNvPr>
          <p:cNvSpPr/>
          <p:nvPr/>
        </p:nvSpPr>
        <p:spPr>
          <a:xfrm>
            <a:off x="373225" y="1413063"/>
            <a:ext cx="8397550" cy="4031873"/>
          </a:xfrm>
          <a:prstGeom prst="rect">
            <a:avLst/>
          </a:prstGeom>
        </p:spPr>
        <p:txBody>
          <a:bodyPr wrap="square">
            <a:spAutoFit/>
          </a:bodyPr>
          <a:lstStyle/>
          <a:p>
            <a:pPr marL="285750" indent="-285750" algn="just">
              <a:buFont typeface="Arial" panose="020B0604020202020204" pitchFamily="34" charset="0"/>
              <a:buChar char="•"/>
            </a:pPr>
            <a:r>
              <a:rPr lang="en-US" altLang="zh-CN" sz="1600" dirty="0">
                <a:solidFill>
                  <a:srgbClr val="FF0000"/>
                </a:solidFill>
                <a:latin typeface="Comic Sans MS" panose="030F0702030302020204" pitchFamily="66" charset="0"/>
                <a:ea typeface="Microsoft YaHei UI" panose="020B0503020204020204" pitchFamily="34" charset="-122"/>
              </a:rPr>
              <a:t>Object Reference Analysis</a:t>
            </a:r>
            <a:r>
              <a:rPr lang="zh-CN" altLang="en-US" sz="1600" dirty="0">
                <a:solidFill>
                  <a:srgbClr val="FF0000"/>
                </a:solidFill>
                <a:latin typeface="Comic Sans MS" panose="030F0702030302020204" pitchFamily="66" charset="0"/>
                <a:ea typeface="Microsoft YaHei UI" panose="020B0503020204020204" pitchFamily="34" charset="-122"/>
              </a:rPr>
              <a:t>：</a:t>
            </a:r>
            <a:r>
              <a:rPr lang="en-US" altLang="zh-CN" sz="1600" dirty="0">
                <a:solidFill>
                  <a:schemeClr val="tx1">
                    <a:lumMod val="95000"/>
                    <a:lumOff val="5000"/>
                  </a:schemeClr>
                </a:solidFill>
                <a:latin typeface="Comic Sans MS" panose="030F0702030302020204" pitchFamily="66" charset="0"/>
                <a:ea typeface="Microsoft YaHei UI" panose="020B0503020204020204" pitchFamily="34" charset="-122"/>
              </a:rPr>
              <a:t>Chan et al. [6] and Zhou et al. [46] propose dynamic birthmark system for Java and establish the ORG to detect code theft by using VFLib. In </a:t>
            </a:r>
            <a:r>
              <a:rPr lang="en-US" altLang="zh-CN" sz="1600" dirty="0">
                <a:solidFill>
                  <a:srgbClr val="FF0000"/>
                </a:solidFill>
                <a:latin typeface="Comic Sans MS" panose="030F0702030302020204" pitchFamily="66" charset="0"/>
                <a:ea typeface="Microsoft YaHei UI" panose="020B0503020204020204" pitchFamily="34" charset="-122"/>
              </a:rPr>
              <a:t>our work</a:t>
            </a:r>
            <a:r>
              <a:rPr lang="en-US" altLang="zh-CN" sz="1600" dirty="0">
                <a:solidFill>
                  <a:schemeClr val="tx1">
                    <a:lumMod val="95000"/>
                    <a:lumOff val="5000"/>
                  </a:schemeClr>
                </a:solidFill>
                <a:latin typeface="Comic Sans MS" panose="030F0702030302020204" pitchFamily="66" charset="0"/>
                <a:ea typeface="Microsoft YaHei UI" panose="020B0503020204020204" pitchFamily="34" charset="-122"/>
              </a:rPr>
              <a:t>, we access memory objects in the heap and filter out useless information. We combine dynamic and static analyses to exploit the advantages of both. In addition, we propose the TANMAD algorithm, which is optimized for the </a:t>
            </a:r>
            <a:r>
              <a:rPr lang="en-US" altLang="zh-CN" sz="1600" b="1" dirty="0">
                <a:solidFill>
                  <a:schemeClr val="tx1">
                    <a:lumMod val="95000"/>
                    <a:lumOff val="5000"/>
                  </a:schemeClr>
                </a:solidFill>
                <a:latin typeface="Comic Sans MS" panose="030F0702030302020204" pitchFamily="66" charset="0"/>
                <a:ea typeface="Microsoft YaHei UI" panose="020B0503020204020204" pitchFamily="34" charset="-122"/>
              </a:rPr>
              <a:t>Android environment </a:t>
            </a:r>
            <a:r>
              <a:rPr lang="en-US" altLang="zh-CN" sz="1600" dirty="0">
                <a:solidFill>
                  <a:schemeClr val="tx1">
                    <a:lumMod val="95000"/>
                    <a:lumOff val="5000"/>
                  </a:schemeClr>
                </a:solidFill>
                <a:latin typeface="Comic Sans MS" panose="030F0702030302020204" pitchFamily="66" charset="0"/>
                <a:ea typeface="Microsoft YaHei UI" panose="020B0503020204020204" pitchFamily="34" charset="-122"/>
              </a:rPr>
              <a:t>to detect malicious apps by object reference analysis. </a:t>
            </a:r>
          </a:p>
          <a:p>
            <a:pPr marL="285750" indent="-285750" algn="just">
              <a:buFont typeface="Arial" panose="020B0604020202020204" pitchFamily="34" charset="0"/>
              <a:buChar char="•"/>
            </a:pPr>
            <a:endParaRPr lang="en-US" altLang="zh-CN" sz="1600" dirty="0">
              <a:solidFill>
                <a:schemeClr val="tx1">
                  <a:lumMod val="95000"/>
                  <a:lumOff val="5000"/>
                </a:schemeClr>
              </a:solidFill>
              <a:latin typeface="Comic Sans MS" panose="030F0702030302020204" pitchFamily="66" charset="0"/>
              <a:ea typeface="Microsoft YaHei UI" panose="020B0503020204020204" pitchFamily="34" charset="-122"/>
            </a:endParaRPr>
          </a:p>
          <a:p>
            <a:pPr marL="285750" indent="-285750" algn="just">
              <a:buFont typeface="Arial" panose="020B0604020202020204" pitchFamily="34" charset="0"/>
              <a:buChar char="•"/>
            </a:pPr>
            <a:r>
              <a:rPr lang="en-US" altLang="zh-CN" sz="1600" dirty="0">
                <a:solidFill>
                  <a:srgbClr val="FF0000"/>
                </a:solidFill>
                <a:latin typeface="Comic Sans MS" panose="030F0702030302020204" pitchFamily="66" charset="0"/>
                <a:ea typeface="Microsoft YaHei UI" panose="020B0503020204020204" pitchFamily="34" charset="-122"/>
              </a:rPr>
              <a:t>Sub-graph Isomorphism Matching Algorithm: </a:t>
            </a:r>
            <a:r>
              <a:rPr lang="en-US" altLang="zh-CN" sz="1600" dirty="0">
                <a:solidFill>
                  <a:schemeClr val="tx1">
                    <a:lumMod val="95000"/>
                    <a:lumOff val="5000"/>
                  </a:schemeClr>
                </a:solidFill>
                <a:latin typeface="Comic Sans MS" panose="030F0702030302020204" pitchFamily="66" charset="0"/>
                <a:ea typeface="Microsoft YaHei UI" panose="020B0503020204020204" pitchFamily="34" charset="-122"/>
              </a:rPr>
              <a:t>Researchers have proposed a number of algorithms for subgraph isomorphism matching[30,20,11,18,19,26]. In our work, we apply the fundamental strategy of the VF2 algorithm. We optimize the detecting performance and accuracy by utilizing the Android static analysis and semantic pruning. To the best of our knowledge, the implementation of TANMAD is novel.</a:t>
            </a:r>
          </a:p>
          <a:p>
            <a:pPr marL="285750" indent="-285750" algn="just">
              <a:buFont typeface="Arial" panose="020B0604020202020204" pitchFamily="34" charset="0"/>
              <a:buChar char="•"/>
            </a:pPr>
            <a:endParaRPr lang="en-US" altLang="zh-CN" sz="1600" dirty="0">
              <a:solidFill>
                <a:schemeClr val="tx1">
                  <a:lumMod val="95000"/>
                  <a:lumOff val="5000"/>
                </a:schemeClr>
              </a:solidFill>
              <a:latin typeface="Comic Sans MS" panose="030F0702030302020204" pitchFamily="66" charset="0"/>
              <a:ea typeface="Microsoft YaHei UI" panose="020B0503020204020204" pitchFamily="34" charset="-122"/>
            </a:endParaRPr>
          </a:p>
          <a:p>
            <a:pPr marL="285750" indent="-285750" algn="just">
              <a:buFont typeface="Arial" panose="020B0604020202020204" pitchFamily="34" charset="0"/>
              <a:buChar char="•"/>
            </a:pPr>
            <a:r>
              <a:rPr lang="en-US" altLang="zh-CN" sz="1600" dirty="0">
                <a:solidFill>
                  <a:srgbClr val="FF0000"/>
                </a:solidFill>
                <a:latin typeface="Comic Sans MS" panose="030F0702030302020204" pitchFamily="66" charset="0"/>
                <a:ea typeface="Microsoft YaHei UI" panose="020B0503020204020204" pitchFamily="34" charset="-122"/>
              </a:rPr>
              <a:t>Android Malicious Behavior Detection: </a:t>
            </a:r>
          </a:p>
          <a:p>
            <a:pPr marL="285750" indent="-285750" algn="just">
              <a:buFont typeface="Arial" panose="020B0604020202020204" pitchFamily="34" charset="0"/>
              <a:buChar char="•"/>
            </a:pPr>
            <a:endParaRPr lang="zh-CN" altLang="en-US" sz="1600" dirty="0">
              <a:solidFill>
                <a:srgbClr val="FF0000"/>
              </a:solidFill>
              <a:latin typeface="Microsoft YaHei UI" panose="020B0503020204020204" pitchFamily="34" charset="-122"/>
              <a:ea typeface="Microsoft YaHei UI" panose="020B0503020204020204" pitchFamily="34" charset="-122"/>
            </a:endParaRPr>
          </a:p>
        </p:txBody>
      </p:sp>
      <p:pic>
        <p:nvPicPr>
          <p:cNvPr id="4" name="图片 3">
            <a:extLst>
              <a:ext uri="{FF2B5EF4-FFF2-40B4-BE49-F238E27FC236}">
                <a16:creationId xmlns:a16="http://schemas.microsoft.com/office/drawing/2014/main" id="{E71F0944-4D42-4721-A650-3DD6C327686D}"/>
              </a:ext>
            </a:extLst>
          </p:cNvPr>
          <p:cNvPicPr>
            <a:picLocks noChangeAspect="1"/>
          </p:cNvPicPr>
          <p:nvPr/>
        </p:nvPicPr>
        <p:blipFill>
          <a:blip r:embed="rId3"/>
          <a:stretch>
            <a:fillRect/>
          </a:stretch>
        </p:blipFill>
        <p:spPr>
          <a:xfrm>
            <a:off x="7021225" y="334148"/>
            <a:ext cx="1371719" cy="777307"/>
          </a:xfrm>
          <a:prstGeom prst="rect">
            <a:avLst/>
          </a:prstGeom>
        </p:spPr>
      </p:pic>
      <p:pic>
        <p:nvPicPr>
          <p:cNvPr id="6" name="图片 5">
            <a:extLst>
              <a:ext uri="{FF2B5EF4-FFF2-40B4-BE49-F238E27FC236}">
                <a16:creationId xmlns:a16="http://schemas.microsoft.com/office/drawing/2014/main" id="{854761D3-0ED8-41E4-BCCA-E5A0BEA7BAEE}"/>
              </a:ext>
            </a:extLst>
          </p:cNvPr>
          <p:cNvPicPr>
            <a:picLocks noChangeAspect="1"/>
          </p:cNvPicPr>
          <p:nvPr/>
        </p:nvPicPr>
        <p:blipFill>
          <a:blip r:embed="rId4"/>
          <a:stretch>
            <a:fillRect/>
          </a:stretch>
        </p:blipFill>
        <p:spPr>
          <a:xfrm>
            <a:off x="419877" y="5225910"/>
            <a:ext cx="8304245" cy="1297942"/>
          </a:xfrm>
          <a:prstGeom prst="rect">
            <a:avLst/>
          </a:prstGeom>
        </p:spPr>
      </p:pic>
      <p:sp>
        <p:nvSpPr>
          <p:cNvPr id="8" name="文本框 7">
            <a:extLst>
              <a:ext uri="{FF2B5EF4-FFF2-40B4-BE49-F238E27FC236}">
                <a16:creationId xmlns:a16="http://schemas.microsoft.com/office/drawing/2014/main" id="{07AED147-0F57-4570-8550-2D72F0A23F60}"/>
              </a:ext>
            </a:extLst>
          </p:cNvPr>
          <p:cNvSpPr txBox="1"/>
          <p:nvPr/>
        </p:nvSpPr>
        <p:spPr>
          <a:xfrm>
            <a:off x="245970" y="436583"/>
            <a:ext cx="2280561" cy="461665"/>
          </a:xfrm>
          <a:prstGeom prst="rect">
            <a:avLst/>
          </a:prstGeom>
          <a:solidFill>
            <a:schemeClr val="accent4">
              <a:lumMod val="75000"/>
            </a:schemeClr>
          </a:solidFill>
        </p:spPr>
        <p:txBody>
          <a:bodyPr wrap="none" rtlCol="0">
            <a:spAutoFit/>
          </a:bodyPr>
          <a:lstStyle/>
          <a:p>
            <a:r>
              <a:rPr lang="en-US" altLang="zh-CN" sz="2400" b="1" dirty="0">
                <a:latin typeface="Comic Sans MS" panose="030F0702030302020204" pitchFamily="66" charset="0"/>
                <a:ea typeface="Microsoft YaHei UI" panose="020B0503020204020204" pitchFamily="34" charset="-122"/>
              </a:rPr>
              <a:t>Related Work</a:t>
            </a:r>
            <a:endParaRPr lang="zh-CN" altLang="en-US" sz="2400" b="1" dirty="0">
              <a:latin typeface="Comic Sans MS" panose="030F0702030302020204" pitchFamily="66" charset="0"/>
              <a:ea typeface="Microsoft YaHei UI" panose="020B0503020204020204" pitchFamily="34" charset="-122"/>
            </a:endParaRPr>
          </a:p>
        </p:txBody>
      </p:sp>
    </p:spTree>
    <p:extLst>
      <p:ext uri="{BB962C8B-B14F-4D97-AF65-F5344CB8AC3E}">
        <p14:creationId xmlns:p14="http://schemas.microsoft.com/office/powerpoint/2010/main" val="1479418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E0A3E82-AF25-4EE6-8B50-E8CF38C65990}"/>
              </a:ext>
            </a:extLst>
          </p:cNvPr>
          <p:cNvPicPr>
            <a:picLocks noChangeAspect="1"/>
          </p:cNvPicPr>
          <p:nvPr/>
        </p:nvPicPr>
        <p:blipFill>
          <a:blip r:embed="rId3"/>
          <a:stretch>
            <a:fillRect/>
          </a:stretch>
        </p:blipFill>
        <p:spPr>
          <a:xfrm>
            <a:off x="7565782" y="254452"/>
            <a:ext cx="1158340" cy="937341"/>
          </a:xfrm>
          <a:prstGeom prst="rect">
            <a:avLst/>
          </a:prstGeom>
        </p:spPr>
      </p:pic>
      <p:sp>
        <p:nvSpPr>
          <p:cNvPr id="5" name="矩形 4">
            <a:extLst>
              <a:ext uri="{FF2B5EF4-FFF2-40B4-BE49-F238E27FC236}">
                <a16:creationId xmlns:a16="http://schemas.microsoft.com/office/drawing/2014/main" id="{A81D3D7F-DE4A-417A-820E-0AFEF689B815}"/>
              </a:ext>
            </a:extLst>
          </p:cNvPr>
          <p:cNvSpPr/>
          <p:nvPr/>
        </p:nvSpPr>
        <p:spPr>
          <a:xfrm>
            <a:off x="337427" y="1934452"/>
            <a:ext cx="8355179" cy="4524315"/>
          </a:xfrm>
          <a:prstGeom prst="rect">
            <a:avLst/>
          </a:prstGeom>
        </p:spPr>
        <p:txBody>
          <a:bodyPr wrap="square">
            <a:spAutoFit/>
          </a:bodyPr>
          <a:lstStyle/>
          <a:p>
            <a:pPr marL="285750" indent="-285750" algn="just">
              <a:buFont typeface="Arial" panose="020B0604020202020204" pitchFamily="34" charset="0"/>
              <a:buChar char="•"/>
            </a:pPr>
            <a:r>
              <a:rPr lang="en-US" altLang="zh-CN" dirty="0">
                <a:solidFill>
                  <a:srgbClr val="FF0000"/>
                </a:solidFill>
                <a:latin typeface="Comic Sans MS" panose="030F0702030302020204" pitchFamily="66" charset="0"/>
              </a:rPr>
              <a:t>ORGB-based malware detecting: </a:t>
            </a:r>
            <a:r>
              <a:rPr lang="zh-CN" altLang="en-US" dirty="0">
                <a:latin typeface="Comic Sans MS" panose="030F0702030302020204" pitchFamily="66" charset="0"/>
              </a:rPr>
              <a:t>We analyze memory objects on the heap of Androiddevices to acquire </a:t>
            </a:r>
            <a:r>
              <a:rPr lang="zh-CN" altLang="en-US" b="1" dirty="0">
                <a:latin typeface="Comic Sans MS" panose="030F0702030302020204" pitchFamily="66" charset="0"/>
              </a:rPr>
              <a:t>ORG</a:t>
            </a:r>
            <a:r>
              <a:rPr lang="zh-CN" altLang="en-US" dirty="0">
                <a:latin typeface="Comic Sans MS" panose="030F0702030302020204" pitchFamily="66" charset="0"/>
              </a:rPr>
              <a:t> and construct </a:t>
            </a:r>
            <a:r>
              <a:rPr lang="zh-CN" altLang="en-US" b="1" dirty="0">
                <a:latin typeface="Comic Sans MS" panose="030F0702030302020204" pitchFamily="66" charset="0"/>
              </a:rPr>
              <a:t>ORGB</a:t>
            </a:r>
            <a:r>
              <a:rPr lang="zh-CN" altLang="en-US" dirty="0">
                <a:latin typeface="Comic Sans MS" panose="030F0702030302020204" pitchFamily="66" charset="0"/>
              </a:rPr>
              <a:t>. To the best of our knowledge, it is the first </a:t>
            </a:r>
            <a:r>
              <a:rPr lang="zh-CN" altLang="en-US" b="1" dirty="0">
                <a:latin typeface="Comic Sans MS" panose="030F0702030302020204" pitchFamily="66" charset="0"/>
              </a:rPr>
              <a:t>ORGB-based </a:t>
            </a:r>
            <a:r>
              <a:rPr lang="zh-CN" altLang="en-US" dirty="0">
                <a:latin typeface="Comic Sans MS" panose="030F0702030302020204" pitchFamily="66" charset="0"/>
              </a:rPr>
              <a:t>malware detecting solution applies to Android.</a:t>
            </a:r>
            <a:endParaRPr lang="en-US" altLang="zh-CN" dirty="0">
              <a:latin typeface="Comic Sans MS" panose="030F0702030302020204" pitchFamily="66" charset="0"/>
            </a:endParaRPr>
          </a:p>
          <a:p>
            <a:pPr algn="just"/>
            <a:endParaRPr lang="en-US" altLang="zh-CN" dirty="0">
              <a:latin typeface="Comic Sans MS" panose="030F0702030302020204" pitchFamily="66" charset="0"/>
            </a:endParaRPr>
          </a:p>
          <a:p>
            <a:pPr marL="285750" indent="-285750" algn="just">
              <a:buFont typeface="Arial" panose="020B0604020202020204" pitchFamily="34" charset="0"/>
              <a:buChar char="•"/>
            </a:pPr>
            <a:r>
              <a:rPr lang="en-US" altLang="zh-CN" dirty="0">
                <a:solidFill>
                  <a:srgbClr val="FF0000"/>
                </a:solidFill>
                <a:latin typeface="Comic Sans MS" panose="030F0702030302020204" pitchFamily="66" charset="0"/>
              </a:rPr>
              <a:t>Graph-isomorphism-based algorithm: </a:t>
            </a:r>
            <a:r>
              <a:rPr lang="en-US" altLang="zh-CN" dirty="0">
                <a:latin typeface="Comic Sans MS" panose="030F0702030302020204" pitchFamily="66" charset="0"/>
              </a:rPr>
              <a:t>We analyze the existing graph isomorphism matching algorithm and propose a novel graph-isomorphism-based algorithm to detect malicious features aimed at </a:t>
            </a:r>
            <a:r>
              <a:rPr lang="en-US" altLang="zh-CN" b="1" dirty="0">
                <a:latin typeface="Comic Sans MS" panose="030F0702030302020204" pitchFamily="66" charset="0"/>
              </a:rPr>
              <a:t>Android platform architecture</a:t>
            </a:r>
            <a:r>
              <a:rPr lang="en-US" altLang="zh-CN" dirty="0">
                <a:latin typeface="Comic Sans MS" panose="030F0702030302020204" pitchFamily="66" charset="0"/>
              </a:rPr>
              <a:t>.</a:t>
            </a:r>
          </a:p>
          <a:p>
            <a:pPr algn="just"/>
            <a:endParaRPr lang="en-US" altLang="zh-CN" dirty="0">
              <a:latin typeface="Comic Sans MS" panose="030F0702030302020204" pitchFamily="66" charset="0"/>
            </a:endParaRPr>
          </a:p>
          <a:p>
            <a:pPr marL="285750" indent="-285750" algn="just">
              <a:buFont typeface="Arial" panose="020B0604020202020204" pitchFamily="34" charset="0"/>
              <a:buChar char="•"/>
            </a:pPr>
            <a:r>
              <a:rPr lang="en-US" altLang="zh-CN" dirty="0">
                <a:latin typeface="Comic Sans MS" panose="030F0702030302020204" pitchFamily="66" charset="0"/>
              </a:rPr>
              <a:t> </a:t>
            </a:r>
            <a:r>
              <a:rPr lang="en-US" altLang="zh-CN" dirty="0">
                <a:solidFill>
                  <a:srgbClr val="FF0000"/>
                </a:solidFill>
                <a:latin typeface="Comic Sans MS" panose="030F0702030302020204" pitchFamily="66" charset="0"/>
              </a:rPr>
              <a:t>A prototype system: </a:t>
            </a:r>
            <a:r>
              <a:rPr lang="en-US" altLang="zh-CN" dirty="0">
                <a:latin typeface="Comic Sans MS" panose="030F0702030302020204" pitchFamily="66" charset="0"/>
              </a:rPr>
              <a:t>We propose DAMBA, a prototype system applying static and dynamic analyses, based on </a:t>
            </a:r>
            <a:r>
              <a:rPr lang="en-US" altLang="zh-CN" b="1" dirty="0">
                <a:latin typeface="Comic Sans MS" panose="030F0702030302020204" pitchFamily="66" charset="0"/>
              </a:rPr>
              <a:t>C/S architecture</a:t>
            </a:r>
            <a:r>
              <a:rPr lang="en-US" altLang="zh-CN" dirty="0">
                <a:latin typeface="Comic Sans MS" panose="030F0702030302020204" pitchFamily="66" charset="0"/>
              </a:rPr>
              <a:t>. And we conduct a series of evaluations to verify the </a:t>
            </a:r>
            <a:r>
              <a:rPr lang="en-US" altLang="zh-CN" b="1" dirty="0">
                <a:latin typeface="Comic Sans MS" panose="030F0702030302020204" pitchFamily="66" charset="0"/>
              </a:rPr>
              <a:t>classification accuracy</a:t>
            </a:r>
            <a:r>
              <a:rPr lang="en-US" altLang="zh-CN" dirty="0">
                <a:latin typeface="Comic Sans MS" panose="030F0702030302020204" pitchFamily="66" charset="0"/>
              </a:rPr>
              <a:t>, </a:t>
            </a:r>
            <a:r>
              <a:rPr lang="en-US" altLang="zh-CN" b="1" dirty="0">
                <a:latin typeface="Comic Sans MS" panose="030F0702030302020204" pitchFamily="66" charset="0"/>
              </a:rPr>
              <a:t>identification accuracy</a:t>
            </a:r>
            <a:r>
              <a:rPr lang="en-US" altLang="zh-CN" dirty="0">
                <a:latin typeface="Comic Sans MS" panose="030F0702030302020204" pitchFamily="66" charset="0"/>
              </a:rPr>
              <a:t>, and </a:t>
            </a:r>
            <a:r>
              <a:rPr lang="en-US" altLang="zh-CN" b="1" dirty="0">
                <a:latin typeface="Comic Sans MS" panose="030F0702030302020204" pitchFamily="66" charset="0"/>
              </a:rPr>
              <a:t>detection efficiency </a:t>
            </a:r>
            <a:r>
              <a:rPr lang="en-US" altLang="zh-CN" dirty="0">
                <a:latin typeface="Comic Sans MS" panose="030F0702030302020204" pitchFamily="66" charset="0"/>
              </a:rPr>
              <a:t>of the proposed system. The experimental results show that DAMBA is highly extensible and achieves good results in detection.</a:t>
            </a:r>
            <a:endParaRPr lang="zh-CN" altLang="en-US" dirty="0">
              <a:latin typeface="Comic Sans MS" panose="030F0702030302020204" pitchFamily="66" charset="0"/>
            </a:endParaRPr>
          </a:p>
        </p:txBody>
      </p:sp>
      <p:sp>
        <p:nvSpPr>
          <p:cNvPr id="8" name="矩形 7">
            <a:extLst>
              <a:ext uri="{FF2B5EF4-FFF2-40B4-BE49-F238E27FC236}">
                <a16:creationId xmlns:a16="http://schemas.microsoft.com/office/drawing/2014/main" id="{84C51BED-2904-44CD-85B9-E5D96F7EF155}"/>
              </a:ext>
            </a:extLst>
          </p:cNvPr>
          <p:cNvSpPr/>
          <p:nvPr/>
        </p:nvSpPr>
        <p:spPr>
          <a:xfrm>
            <a:off x="266307" y="1190151"/>
            <a:ext cx="8523130" cy="646331"/>
          </a:xfrm>
          <a:prstGeom prst="rect">
            <a:avLst/>
          </a:prstGeom>
        </p:spPr>
        <p:txBody>
          <a:bodyPr wrap="square">
            <a:spAutoFit/>
          </a:bodyPr>
          <a:lstStyle/>
          <a:p>
            <a:r>
              <a:rPr lang="en-US" altLang="zh-CN" dirty="0">
                <a:latin typeface="Comic Sans MS" panose="030F0702030302020204" pitchFamily="66" charset="0"/>
              </a:rPr>
              <a:t>In this paper, we develop a system called DAMBA for Android malware detection, which has the following major traits:</a:t>
            </a:r>
            <a:endParaRPr lang="zh-CN" altLang="en-US" dirty="0">
              <a:latin typeface="Comic Sans MS" panose="030F0702030302020204" pitchFamily="66" charset="0"/>
            </a:endParaRPr>
          </a:p>
        </p:txBody>
      </p:sp>
      <p:sp>
        <p:nvSpPr>
          <p:cNvPr id="6" name="文本框 5">
            <a:extLst>
              <a:ext uri="{FF2B5EF4-FFF2-40B4-BE49-F238E27FC236}">
                <a16:creationId xmlns:a16="http://schemas.microsoft.com/office/drawing/2014/main" id="{203C3FA7-F16A-4955-A938-B9126B33AE4D}"/>
              </a:ext>
            </a:extLst>
          </p:cNvPr>
          <p:cNvSpPr txBox="1"/>
          <p:nvPr/>
        </p:nvSpPr>
        <p:spPr>
          <a:xfrm>
            <a:off x="245970" y="436583"/>
            <a:ext cx="2810385" cy="461665"/>
          </a:xfrm>
          <a:prstGeom prst="rect">
            <a:avLst/>
          </a:prstGeom>
          <a:solidFill>
            <a:schemeClr val="accent4">
              <a:lumMod val="75000"/>
            </a:schemeClr>
          </a:solidFill>
        </p:spPr>
        <p:txBody>
          <a:bodyPr wrap="none" rtlCol="0">
            <a:spAutoFit/>
          </a:bodyPr>
          <a:lstStyle/>
          <a:p>
            <a:r>
              <a:rPr lang="en-US" altLang="zh-CN" sz="2400" b="1" dirty="0">
                <a:latin typeface="Comic Sans MS" panose="030F0702030302020204" pitchFamily="66" charset="0"/>
                <a:ea typeface="Microsoft YaHei UI" panose="020B0503020204020204" pitchFamily="34" charset="-122"/>
              </a:rPr>
              <a:t>Our Contributions</a:t>
            </a:r>
            <a:endParaRPr lang="zh-CN" altLang="en-US" sz="2400" b="1" dirty="0">
              <a:latin typeface="Comic Sans MS" panose="030F0702030302020204" pitchFamily="66" charset="0"/>
              <a:ea typeface="Microsoft YaHei UI" panose="020B0503020204020204" pitchFamily="34" charset="-122"/>
            </a:endParaRPr>
          </a:p>
        </p:txBody>
      </p:sp>
    </p:spTree>
    <p:extLst>
      <p:ext uri="{BB962C8B-B14F-4D97-AF65-F5344CB8AC3E}">
        <p14:creationId xmlns:p14="http://schemas.microsoft.com/office/powerpoint/2010/main" val="3984384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792B4AC-5380-4D84-8254-7DC480797915}"/>
              </a:ext>
            </a:extLst>
          </p:cNvPr>
          <p:cNvSpPr txBox="1"/>
          <p:nvPr/>
        </p:nvSpPr>
        <p:spPr>
          <a:xfrm>
            <a:off x="3078009" y="2700748"/>
            <a:ext cx="2987982" cy="1015663"/>
          </a:xfrm>
          <a:prstGeom prst="rect">
            <a:avLst/>
          </a:prstGeom>
          <a:noFill/>
        </p:spPr>
        <p:txBody>
          <a:bodyPr wrap="square" rtlCol="0">
            <a:spAutoFit/>
          </a:bodyPr>
          <a:lstStyle/>
          <a:p>
            <a:pPr>
              <a:spcBef>
                <a:spcPts val="1200"/>
              </a:spcBef>
              <a:spcAft>
                <a:spcPts val="400"/>
              </a:spcAft>
            </a:pPr>
            <a:r>
              <a:rPr lang="en-US" altLang="zh-CN" sz="6000" dirty="0">
                <a:solidFill>
                  <a:srgbClr val="000000"/>
                </a:solidFill>
                <a:latin typeface="Comic Sans MS" panose="030F0702030302020204" pitchFamily="66" charset="0"/>
              </a:rPr>
              <a:t>Reviews</a:t>
            </a:r>
          </a:p>
        </p:txBody>
      </p:sp>
    </p:spTree>
    <p:extLst>
      <p:ext uri="{BB962C8B-B14F-4D97-AF65-F5344CB8AC3E}">
        <p14:creationId xmlns:p14="http://schemas.microsoft.com/office/powerpoint/2010/main" val="472467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03C3FA7-F16A-4955-A938-B9126B33AE4D}"/>
              </a:ext>
            </a:extLst>
          </p:cNvPr>
          <p:cNvSpPr txBox="1"/>
          <p:nvPr/>
        </p:nvSpPr>
        <p:spPr>
          <a:xfrm>
            <a:off x="245970" y="436583"/>
            <a:ext cx="1810111" cy="461665"/>
          </a:xfrm>
          <a:prstGeom prst="rect">
            <a:avLst/>
          </a:prstGeom>
          <a:solidFill>
            <a:schemeClr val="accent4">
              <a:lumMod val="75000"/>
            </a:schemeClr>
          </a:solidFill>
        </p:spPr>
        <p:txBody>
          <a:bodyPr wrap="none" rtlCol="0">
            <a:spAutoFit/>
          </a:bodyPr>
          <a:lstStyle/>
          <a:p>
            <a:pPr>
              <a:spcBef>
                <a:spcPts val="1200"/>
              </a:spcBef>
              <a:spcAft>
                <a:spcPts val="400"/>
              </a:spcAft>
            </a:pPr>
            <a:r>
              <a:rPr lang="en-US" altLang="zh-CN" sz="2400" b="1" dirty="0">
                <a:solidFill>
                  <a:srgbClr val="000000"/>
                </a:solidFill>
                <a:latin typeface="Comic Sans MS" panose="030F0702030302020204" pitchFamily="66" charset="0"/>
              </a:rPr>
              <a:t>Reviewer 1</a:t>
            </a:r>
          </a:p>
        </p:txBody>
      </p:sp>
      <p:sp>
        <p:nvSpPr>
          <p:cNvPr id="2" name="矩形 1">
            <a:extLst>
              <a:ext uri="{FF2B5EF4-FFF2-40B4-BE49-F238E27FC236}">
                <a16:creationId xmlns:a16="http://schemas.microsoft.com/office/drawing/2014/main" id="{B811A688-191B-4EAD-8F27-3247714C5BEC}"/>
              </a:ext>
            </a:extLst>
          </p:cNvPr>
          <p:cNvSpPr/>
          <p:nvPr/>
        </p:nvSpPr>
        <p:spPr>
          <a:xfrm>
            <a:off x="245970" y="1217297"/>
            <a:ext cx="8531942" cy="1477328"/>
          </a:xfrm>
          <a:prstGeom prst="rect">
            <a:avLst/>
          </a:prstGeom>
        </p:spPr>
        <p:txBody>
          <a:bodyPr wrap="square">
            <a:spAutoFit/>
          </a:bodyPr>
          <a:lstStyle/>
          <a:p>
            <a:pPr marL="342900" lvl="0" indent="-342900" algn="just">
              <a:spcAft>
                <a:spcPts val="0"/>
              </a:spcAft>
              <a:buFont typeface="+mj-lt"/>
              <a:buAutoNum type="arabicPeriod"/>
            </a:pPr>
            <a:r>
              <a:rPr lang="en-US" altLang="zh-CN" kern="100" dirty="0">
                <a:latin typeface="Comic Sans MS" panose="030F0702030302020204" pitchFamily="66" charset="0"/>
                <a:cs typeface="Times New Roman" panose="02020603050405020304" pitchFamily="18" charset="0"/>
              </a:rPr>
              <a:t>Comment: However, the authors only extracted the birthmarks of the malware family </a:t>
            </a:r>
            <a:r>
              <a:rPr lang="en-US" altLang="zh-CN" b="1" kern="100" dirty="0">
                <a:latin typeface="Comic Sans MS" panose="030F0702030302020204" pitchFamily="66" charset="0"/>
                <a:cs typeface="Times New Roman" panose="02020603050405020304" pitchFamily="18" charset="0"/>
              </a:rPr>
              <a:t>under specific scenarios</a:t>
            </a:r>
            <a:r>
              <a:rPr lang="en-US" altLang="zh-CN" kern="100" dirty="0">
                <a:latin typeface="Comic Sans MS" panose="030F0702030302020204" pitchFamily="66" charset="0"/>
                <a:cs typeface="Times New Roman" panose="02020603050405020304" pitchFamily="18" charset="0"/>
              </a:rPr>
              <a:t>, the malware might be executed in the heap during the extraction and hence the wrong object graph is extracted. This birthmark only considered the relationship between classes.</a:t>
            </a:r>
            <a:endParaRPr lang="zh-CN" altLang="zh-CN" sz="1400" kern="100" dirty="0">
              <a:latin typeface="Comic Sans MS" panose="030F0702030302020204" pitchFamily="66" charset="0"/>
              <a:cs typeface="Times New Roman" panose="02020603050405020304" pitchFamily="18" charset="0"/>
            </a:endParaRPr>
          </a:p>
        </p:txBody>
      </p:sp>
      <p:pic>
        <p:nvPicPr>
          <p:cNvPr id="7" name="图片 6">
            <a:extLst>
              <a:ext uri="{FF2B5EF4-FFF2-40B4-BE49-F238E27FC236}">
                <a16:creationId xmlns:a16="http://schemas.microsoft.com/office/drawing/2014/main" id="{D255A656-0067-4647-B940-2416912AB114}"/>
              </a:ext>
            </a:extLst>
          </p:cNvPr>
          <p:cNvPicPr/>
          <p:nvPr/>
        </p:nvPicPr>
        <p:blipFill>
          <a:blip r:embed="rId3"/>
          <a:stretch>
            <a:fillRect/>
          </a:stretch>
        </p:blipFill>
        <p:spPr>
          <a:xfrm>
            <a:off x="3711022" y="2371288"/>
            <a:ext cx="4990526" cy="4050129"/>
          </a:xfrm>
          <a:prstGeom prst="rect">
            <a:avLst/>
          </a:prstGeom>
        </p:spPr>
      </p:pic>
      <p:sp>
        <p:nvSpPr>
          <p:cNvPr id="9" name="矩形 8">
            <a:extLst>
              <a:ext uri="{FF2B5EF4-FFF2-40B4-BE49-F238E27FC236}">
                <a16:creationId xmlns:a16="http://schemas.microsoft.com/office/drawing/2014/main" id="{58330728-C7F7-4F43-9720-3E62A58A8324}"/>
              </a:ext>
            </a:extLst>
          </p:cNvPr>
          <p:cNvSpPr/>
          <p:nvPr/>
        </p:nvSpPr>
        <p:spPr>
          <a:xfrm rot="20211851">
            <a:off x="4361870" y="4130179"/>
            <a:ext cx="3688830" cy="584775"/>
          </a:xfrm>
          <a:prstGeom prst="rect">
            <a:avLst/>
          </a:prstGeom>
        </p:spPr>
        <p:txBody>
          <a:bodyPr wrap="none">
            <a:spAutoFit/>
          </a:bodyPr>
          <a:lstStyle/>
          <a:p>
            <a:r>
              <a:rPr lang="en-US" altLang="zh-CN" sz="2400" b="1" dirty="0">
                <a:solidFill>
                  <a:srgbClr val="C00000"/>
                </a:solidFill>
                <a:latin typeface="Comic Sans MS" panose="030F0702030302020204" pitchFamily="66" charset="0"/>
              </a:rPr>
              <a:t>O</a:t>
            </a:r>
            <a:r>
              <a:rPr lang="zh-CN" altLang="en-US" sz="2400" b="1" dirty="0">
                <a:solidFill>
                  <a:srgbClr val="C00000"/>
                </a:solidFill>
                <a:latin typeface="Comic Sans MS" panose="030F0702030302020204" pitchFamily="66" charset="0"/>
              </a:rPr>
              <a:t>ccasion </a:t>
            </a:r>
            <a:r>
              <a:rPr lang="en-US" altLang="zh-CN" sz="3200" b="1" dirty="0">
                <a:solidFill>
                  <a:srgbClr val="C00000"/>
                </a:solidFill>
                <a:latin typeface="Comic Sans MS" panose="030F0702030302020204" pitchFamily="66" charset="0"/>
              </a:rPr>
              <a:t>is</a:t>
            </a:r>
            <a:r>
              <a:rPr lang="en-US" altLang="zh-CN" sz="2400" b="1" dirty="0">
                <a:solidFill>
                  <a:srgbClr val="C00000"/>
                </a:solidFill>
                <a:latin typeface="Comic Sans MS" panose="030F0702030302020204" pitchFamily="66" charset="0"/>
              </a:rPr>
              <a:t> important !</a:t>
            </a:r>
            <a:endParaRPr lang="zh-CN" altLang="en-US" sz="2400" b="1" dirty="0">
              <a:solidFill>
                <a:srgbClr val="C00000"/>
              </a:solidFill>
              <a:latin typeface="Comic Sans MS" panose="030F0702030302020204" pitchFamily="66" charset="0"/>
            </a:endParaRPr>
          </a:p>
        </p:txBody>
      </p:sp>
      <p:sp>
        <p:nvSpPr>
          <p:cNvPr id="10" name="矩形 9">
            <a:extLst>
              <a:ext uri="{FF2B5EF4-FFF2-40B4-BE49-F238E27FC236}">
                <a16:creationId xmlns:a16="http://schemas.microsoft.com/office/drawing/2014/main" id="{F4580C5D-5232-4331-A2AC-32DD4C3149E7}"/>
              </a:ext>
            </a:extLst>
          </p:cNvPr>
          <p:cNvSpPr/>
          <p:nvPr/>
        </p:nvSpPr>
        <p:spPr>
          <a:xfrm>
            <a:off x="784198" y="3166759"/>
            <a:ext cx="2448656" cy="633047"/>
          </a:xfrm>
          <a:prstGeom prst="rect">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mic Sans MS" panose="030F0702030302020204" pitchFamily="66" charset="0"/>
              </a:rPr>
              <a:t>Static features</a:t>
            </a:r>
          </a:p>
        </p:txBody>
      </p:sp>
      <p:sp>
        <p:nvSpPr>
          <p:cNvPr id="11" name="矩形 10">
            <a:extLst>
              <a:ext uri="{FF2B5EF4-FFF2-40B4-BE49-F238E27FC236}">
                <a16:creationId xmlns:a16="http://schemas.microsoft.com/office/drawing/2014/main" id="{35EAEB7E-39F3-4385-B44D-30B809CCCB40}"/>
              </a:ext>
            </a:extLst>
          </p:cNvPr>
          <p:cNvSpPr/>
          <p:nvPr/>
        </p:nvSpPr>
        <p:spPr>
          <a:xfrm>
            <a:off x="784198" y="4783085"/>
            <a:ext cx="2448656" cy="633047"/>
          </a:xfrm>
          <a:prstGeom prst="rect">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mic Sans MS" panose="030F0702030302020204" pitchFamily="66" charset="0"/>
              </a:rPr>
              <a:t> Dynamic features</a:t>
            </a:r>
          </a:p>
        </p:txBody>
      </p:sp>
      <p:sp>
        <p:nvSpPr>
          <p:cNvPr id="4" name="箭头: 上下 3">
            <a:extLst>
              <a:ext uri="{FF2B5EF4-FFF2-40B4-BE49-F238E27FC236}">
                <a16:creationId xmlns:a16="http://schemas.microsoft.com/office/drawing/2014/main" id="{B7A900F3-BF85-4BD6-8856-081DE19EE1DB}"/>
              </a:ext>
            </a:extLst>
          </p:cNvPr>
          <p:cNvSpPr/>
          <p:nvPr/>
        </p:nvSpPr>
        <p:spPr>
          <a:xfrm>
            <a:off x="1798361" y="3982065"/>
            <a:ext cx="420329" cy="633047"/>
          </a:xfrm>
          <a:prstGeom prst="upDown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82809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03C3FA7-F16A-4955-A938-B9126B33AE4D}"/>
              </a:ext>
            </a:extLst>
          </p:cNvPr>
          <p:cNvSpPr txBox="1"/>
          <p:nvPr/>
        </p:nvSpPr>
        <p:spPr>
          <a:xfrm>
            <a:off x="245970" y="436583"/>
            <a:ext cx="1810111" cy="461665"/>
          </a:xfrm>
          <a:prstGeom prst="rect">
            <a:avLst/>
          </a:prstGeom>
          <a:solidFill>
            <a:schemeClr val="accent4">
              <a:lumMod val="75000"/>
            </a:schemeClr>
          </a:solidFill>
        </p:spPr>
        <p:txBody>
          <a:bodyPr wrap="none" rtlCol="0">
            <a:spAutoFit/>
          </a:bodyPr>
          <a:lstStyle/>
          <a:p>
            <a:pPr>
              <a:spcBef>
                <a:spcPts val="1200"/>
              </a:spcBef>
              <a:spcAft>
                <a:spcPts val="400"/>
              </a:spcAft>
            </a:pPr>
            <a:r>
              <a:rPr lang="en-US" altLang="zh-CN" sz="2400" b="1" dirty="0">
                <a:solidFill>
                  <a:srgbClr val="000000"/>
                </a:solidFill>
                <a:latin typeface="Comic Sans MS" panose="030F0702030302020204" pitchFamily="66" charset="0"/>
              </a:rPr>
              <a:t>Reviewer 1</a:t>
            </a:r>
          </a:p>
        </p:txBody>
      </p:sp>
      <p:sp>
        <p:nvSpPr>
          <p:cNvPr id="2" name="矩形 1">
            <a:extLst>
              <a:ext uri="{FF2B5EF4-FFF2-40B4-BE49-F238E27FC236}">
                <a16:creationId xmlns:a16="http://schemas.microsoft.com/office/drawing/2014/main" id="{B811A688-191B-4EAD-8F27-3247714C5BEC}"/>
              </a:ext>
            </a:extLst>
          </p:cNvPr>
          <p:cNvSpPr/>
          <p:nvPr/>
        </p:nvSpPr>
        <p:spPr>
          <a:xfrm>
            <a:off x="306029" y="1303214"/>
            <a:ext cx="8531942" cy="646331"/>
          </a:xfrm>
          <a:prstGeom prst="rect">
            <a:avLst/>
          </a:prstGeom>
        </p:spPr>
        <p:txBody>
          <a:bodyPr wrap="square">
            <a:spAutoFit/>
          </a:bodyPr>
          <a:lstStyle/>
          <a:p>
            <a:pPr marL="342900" indent="-342900" algn="just">
              <a:buFont typeface="+mj-lt"/>
              <a:buAutoNum type="arabicPeriod" startAt="2"/>
            </a:pPr>
            <a:r>
              <a:rPr lang="en-US" altLang="zh-CN" kern="100" dirty="0">
                <a:latin typeface="Comic Sans MS" panose="030F0702030302020204" pitchFamily="66" charset="0"/>
                <a:cs typeface="Times New Roman" panose="02020603050405020304" pitchFamily="18" charset="0"/>
              </a:rPr>
              <a:t>Comment: Furthermore, this method could not be used to detect the </a:t>
            </a:r>
            <a:r>
              <a:rPr lang="en-US" altLang="zh-CN" b="1" kern="100" dirty="0">
                <a:latin typeface="Comic Sans MS" panose="030F0702030302020204" pitchFamily="66" charset="0"/>
                <a:cs typeface="Times New Roman" panose="02020603050405020304" pitchFamily="18" charset="0"/>
              </a:rPr>
              <a:t>new type</a:t>
            </a:r>
            <a:r>
              <a:rPr lang="en-US" altLang="zh-CN" kern="100" dirty="0">
                <a:latin typeface="Comic Sans MS" panose="030F0702030302020204" pitchFamily="66" charset="0"/>
                <a:cs typeface="Times New Roman" panose="02020603050405020304" pitchFamily="18" charset="0"/>
              </a:rPr>
              <a:t> of malware since the birthmarks have not been extracted yet.</a:t>
            </a:r>
            <a:endParaRPr lang="zh-CN" altLang="zh-CN" kern="100" dirty="0">
              <a:latin typeface="Comic Sans MS" panose="030F0702030302020204" pitchFamily="66" charset="0"/>
              <a:cs typeface="Times New Roman" panose="02020603050405020304" pitchFamily="18" charset="0"/>
            </a:endParaRPr>
          </a:p>
        </p:txBody>
      </p:sp>
      <p:sp>
        <p:nvSpPr>
          <p:cNvPr id="12" name="矩形 11">
            <a:extLst>
              <a:ext uri="{FF2B5EF4-FFF2-40B4-BE49-F238E27FC236}">
                <a16:creationId xmlns:a16="http://schemas.microsoft.com/office/drawing/2014/main" id="{7BDB3C77-CA7D-4ECE-969C-AB8AE3409A9E}"/>
              </a:ext>
            </a:extLst>
          </p:cNvPr>
          <p:cNvSpPr/>
          <p:nvPr/>
        </p:nvSpPr>
        <p:spPr>
          <a:xfrm>
            <a:off x="5128639" y="5141299"/>
            <a:ext cx="1467465" cy="633047"/>
          </a:xfrm>
          <a:prstGeom prst="rect">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mic Sans MS" panose="030F0702030302020204" pitchFamily="66" charset="0"/>
              </a:rPr>
              <a:t> </a:t>
            </a:r>
            <a:r>
              <a:rPr lang="en-US" altLang="zh-CN" b="1" dirty="0">
                <a:latin typeface="Comic Sans MS" panose="030F0702030302020204" pitchFamily="66" charset="0"/>
              </a:rPr>
              <a:t>Variants</a:t>
            </a:r>
            <a:endParaRPr lang="en-US" altLang="zh-CN" dirty="0">
              <a:latin typeface="Comic Sans MS" panose="030F0702030302020204" pitchFamily="66" charset="0"/>
            </a:endParaRPr>
          </a:p>
        </p:txBody>
      </p:sp>
      <p:sp>
        <p:nvSpPr>
          <p:cNvPr id="13" name="矩形 12">
            <a:extLst>
              <a:ext uri="{FF2B5EF4-FFF2-40B4-BE49-F238E27FC236}">
                <a16:creationId xmlns:a16="http://schemas.microsoft.com/office/drawing/2014/main" id="{11989C23-6D7A-4C53-AC02-2C537DDA5FF2}"/>
              </a:ext>
            </a:extLst>
          </p:cNvPr>
          <p:cNvSpPr/>
          <p:nvPr/>
        </p:nvSpPr>
        <p:spPr>
          <a:xfrm>
            <a:off x="6854275" y="5141298"/>
            <a:ext cx="1408395" cy="63304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mic Sans MS" panose="030F0702030302020204" pitchFamily="66" charset="0"/>
              </a:rPr>
              <a:t> New type</a:t>
            </a:r>
          </a:p>
        </p:txBody>
      </p:sp>
      <p:sp>
        <p:nvSpPr>
          <p:cNvPr id="3" name="椭圆 2">
            <a:extLst>
              <a:ext uri="{FF2B5EF4-FFF2-40B4-BE49-F238E27FC236}">
                <a16:creationId xmlns:a16="http://schemas.microsoft.com/office/drawing/2014/main" id="{C5D7A50D-4ED7-44D1-99CD-1E1A2EE9B265}"/>
              </a:ext>
            </a:extLst>
          </p:cNvPr>
          <p:cNvSpPr/>
          <p:nvPr/>
        </p:nvSpPr>
        <p:spPr>
          <a:xfrm>
            <a:off x="4730433" y="4483018"/>
            <a:ext cx="3959942" cy="1681316"/>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8B76878-E22D-4490-A753-412E0F6B86BA}"/>
              </a:ext>
            </a:extLst>
          </p:cNvPr>
          <p:cNvSpPr txBox="1"/>
          <p:nvPr/>
        </p:nvSpPr>
        <p:spPr>
          <a:xfrm>
            <a:off x="5725999" y="4689495"/>
            <a:ext cx="2089033" cy="369332"/>
          </a:xfrm>
          <a:prstGeom prst="rect">
            <a:avLst/>
          </a:prstGeom>
          <a:noFill/>
        </p:spPr>
        <p:txBody>
          <a:bodyPr wrap="none" rtlCol="0">
            <a:spAutoFit/>
          </a:bodyPr>
          <a:lstStyle/>
          <a:p>
            <a:r>
              <a:rPr lang="en-US" altLang="zh-CN" dirty="0">
                <a:latin typeface="Comic Sans MS" panose="030F0702030302020204" pitchFamily="66" charset="0"/>
              </a:rPr>
              <a:t>Unknown Malware</a:t>
            </a:r>
            <a:endParaRPr lang="zh-CN" altLang="en-US" dirty="0">
              <a:latin typeface="Comic Sans MS" panose="030F0702030302020204" pitchFamily="66" charset="0"/>
            </a:endParaRPr>
          </a:p>
        </p:txBody>
      </p:sp>
      <p:sp>
        <p:nvSpPr>
          <p:cNvPr id="14" name="矩形 13">
            <a:extLst>
              <a:ext uri="{FF2B5EF4-FFF2-40B4-BE49-F238E27FC236}">
                <a16:creationId xmlns:a16="http://schemas.microsoft.com/office/drawing/2014/main" id="{C04BEDCC-F321-490A-B15B-0A1EF2080A2B}"/>
              </a:ext>
            </a:extLst>
          </p:cNvPr>
          <p:cNvSpPr/>
          <p:nvPr/>
        </p:nvSpPr>
        <p:spPr>
          <a:xfrm>
            <a:off x="973751" y="5141299"/>
            <a:ext cx="1540491" cy="633047"/>
          </a:xfrm>
          <a:prstGeom prst="rect">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Comic Sans MS" panose="030F0702030302020204" pitchFamily="66" charset="0"/>
              </a:rPr>
              <a:t>Obfuscation</a:t>
            </a:r>
            <a:r>
              <a:rPr lang="en-US" altLang="zh-CN" b="1" dirty="0"/>
              <a:t> </a:t>
            </a:r>
            <a:endParaRPr lang="en-US" altLang="zh-CN" dirty="0">
              <a:latin typeface="Comic Sans MS" panose="030F0702030302020204" pitchFamily="66" charset="0"/>
            </a:endParaRPr>
          </a:p>
        </p:txBody>
      </p:sp>
      <p:sp>
        <p:nvSpPr>
          <p:cNvPr id="15" name="矩形 14">
            <a:extLst>
              <a:ext uri="{FF2B5EF4-FFF2-40B4-BE49-F238E27FC236}">
                <a16:creationId xmlns:a16="http://schemas.microsoft.com/office/drawing/2014/main" id="{7AF73C9F-8C49-4374-AD8D-7996A9924569}"/>
              </a:ext>
            </a:extLst>
          </p:cNvPr>
          <p:cNvSpPr/>
          <p:nvPr/>
        </p:nvSpPr>
        <p:spPr>
          <a:xfrm>
            <a:off x="2699387" y="5141298"/>
            <a:ext cx="1408395" cy="633047"/>
          </a:xfrm>
          <a:prstGeom prst="rect">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Comic Sans MS" panose="030F0702030302020204" pitchFamily="66" charset="0"/>
              </a:rPr>
              <a:t>Encryption</a:t>
            </a:r>
          </a:p>
        </p:txBody>
      </p:sp>
      <p:sp>
        <p:nvSpPr>
          <p:cNvPr id="16" name="椭圆 15">
            <a:extLst>
              <a:ext uri="{FF2B5EF4-FFF2-40B4-BE49-F238E27FC236}">
                <a16:creationId xmlns:a16="http://schemas.microsoft.com/office/drawing/2014/main" id="{4B8B5115-D00E-4814-B920-F3C745E1002B}"/>
              </a:ext>
            </a:extLst>
          </p:cNvPr>
          <p:cNvSpPr/>
          <p:nvPr/>
        </p:nvSpPr>
        <p:spPr>
          <a:xfrm>
            <a:off x="575545" y="4483018"/>
            <a:ext cx="3959942" cy="1681316"/>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503B029-FF6E-4BA8-A63A-7EE068E67B28}"/>
              </a:ext>
            </a:extLst>
          </p:cNvPr>
          <p:cNvSpPr txBox="1"/>
          <p:nvPr/>
        </p:nvSpPr>
        <p:spPr>
          <a:xfrm>
            <a:off x="1654931" y="4665782"/>
            <a:ext cx="1814920" cy="369332"/>
          </a:xfrm>
          <a:prstGeom prst="rect">
            <a:avLst/>
          </a:prstGeom>
          <a:noFill/>
        </p:spPr>
        <p:txBody>
          <a:bodyPr wrap="none" rtlCol="0">
            <a:spAutoFit/>
          </a:bodyPr>
          <a:lstStyle/>
          <a:p>
            <a:r>
              <a:rPr lang="en-US" altLang="zh-CN" dirty="0">
                <a:latin typeface="Comic Sans MS" panose="030F0702030302020204" pitchFamily="66" charset="0"/>
              </a:rPr>
              <a:t>Known Malware</a:t>
            </a:r>
            <a:endParaRPr lang="zh-CN" altLang="en-US" dirty="0">
              <a:latin typeface="Comic Sans MS" panose="030F0702030302020204" pitchFamily="66" charset="0"/>
            </a:endParaRPr>
          </a:p>
        </p:txBody>
      </p:sp>
      <p:sp>
        <p:nvSpPr>
          <p:cNvPr id="8" name="等腰三角形 7">
            <a:extLst>
              <a:ext uri="{FF2B5EF4-FFF2-40B4-BE49-F238E27FC236}">
                <a16:creationId xmlns:a16="http://schemas.microsoft.com/office/drawing/2014/main" id="{BE294910-AE37-47B0-8AD1-BD9279826356}"/>
              </a:ext>
            </a:extLst>
          </p:cNvPr>
          <p:cNvSpPr/>
          <p:nvPr/>
        </p:nvSpPr>
        <p:spPr>
          <a:xfrm>
            <a:off x="3669399" y="2186940"/>
            <a:ext cx="2134228" cy="1242060"/>
          </a:xfrm>
          <a:prstGeom prst="triangl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DAMBA</a:t>
            </a:r>
            <a:endParaRPr lang="zh-CN" altLang="en-US" dirty="0">
              <a:solidFill>
                <a:schemeClr val="tx1"/>
              </a:solidFill>
              <a:latin typeface="Comic Sans MS" panose="030F0702030302020204" pitchFamily="66" charset="0"/>
            </a:endParaRPr>
          </a:p>
        </p:txBody>
      </p:sp>
      <p:sp>
        <p:nvSpPr>
          <p:cNvPr id="18" name="箭头: 右 17">
            <a:extLst>
              <a:ext uri="{FF2B5EF4-FFF2-40B4-BE49-F238E27FC236}">
                <a16:creationId xmlns:a16="http://schemas.microsoft.com/office/drawing/2014/main" id="{B76A2FD7-E959-4C80-90D0-0E43C0E38209}"/>
              </a:ext>
            </a:extLst>
          </p:cNvPr>
          <p:cNvSpPr/>
          <p:nvPr/>
        </p:nvSpPr>
        <p:spPr>
          <a:xfrm rot="8185485">
            <a:off x="2958912" y="3834632"/>
            <a:ext cx="889342" cy="335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52B8922F-F51C-49DB-973F-7C1DA0E5868F}"/>
              </a:ext>
            </a:extLst>
          </p:cNvPr>
          <p:cNvSpPr/>
          <p:nvPr/>
        </p:nvSpPr>
        <p:spPr>
          <a:xfrm rot="5400000">
            <a:off x="5398519" y="3919594"/>
            <a:ext cx="782910" cy="335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AC491813-9630-4C12-8F9D-659CD2A8E7BC}"/>
              </a:ext>
            </a:extLst>
          </p:cNvPr>
          <p:cNvSpPr/>
          <p:nvPr/>
        </p:nvSpPr>
        <p:spPr>
          <a:xfrm>
            <a:off x="6810304" y="2380324"/>
            <a:ext cx="1496336" cy="85529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mic Sans MS" panose="030F0702030302020204" pitchFamily="66" charset="0"/>
              </a:rPr>
              <a:t>Future work</a:t>
            </a:r>
            <a:endParaRPr lang="zh-CN" altLang="en-US" dirty="0">
              <a:solidFill>
                <a:schemeClr val="tx1"/>
              </a:solidFill>
              <a:latin typeface="Comic Sans MS" panose="030F0702030302020204" pitchFamily="66" charset="0"/>
            </a:endParaRPr>
          </a:p>
        </p:txBody>
      </p:sp>
      <p:cxnSp>
        <p:nvCxnSpPr>
          <p:cNvPr id="22" name="直接箭头连接符 21">
            <a:extLst>
              <a:ext uri="{FF2B5EF4-FFF2-40B4-BE49-F238E27FC236}">
                <a16:creationId xmlns:a16="http://schemas.microsoft.com/office/drawing/2014/main" id="{CB37512F-ED9E-4BCB-B0A8-DDD6DD45B6EB}"/>
              </a:ext>
            </a:extLst>
          </p:cNvPr>
          <p:cNvCxnSpPr>
            <a:stCxn id="8" idx="5"/>
            <a:endCxn id="20" idx="1"/>
          </p:cNvCxnSpPr>
          <p:nvPr/>
        </p:nvCxnSpPr>
        <p:spPr>
          <a:xfrm>
            <a:off x="5270070" y="2807970"/>
            <a:ext cx="1540234"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0DAB8CEC-ED23-453E-B8F2-AFFE034BDE6B}"/>
              </a:ext>
            </a:extLst>
          </p:cNvPr>
          <p:cNvCxnSpPr>
            <a:cxnSpLocks/>
            <a:stCxn id="13" idx="0"/>
            <a:endCxn id="20" idx="2"/>
          </p:cNvCxnSpPr>
          <p:nvPr/>
        </p:nvCxnSpPr>
        <p:spPr>
          <a:xfrm flipH="1" flipV="1">
            <a:off x="7558472" y="3235615"/>
            <a:ext cx="1" cy="1905683"/>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845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03C3FA7-F16A-4955-A938-B9126B33AE4D}"/>
              </a:ext>
            </a:extLst>
          </p:cNvPr>
          <p:cNvSpPr txBox="1"/>
          <p:nvPr/>
        </p:nvSpPr>
        <p:spPr>
          <a:xfrm>
            <a:off x="245970" y="436583"/>
            <a:ext cx="1810111" cy="461665"/>
          </a:xfrm>
          <a:prstGeom prst="rect">
            <a:avLst/>
          </a:prstGeom>
          <a:solidFill>
            <a:schemeClr val="accent4">
              <a:lumMod val="75000"/>
            </a:schemeClr>
          </a:solidFill>
        </p:spPr>
        <p:txBody>
          <a:bodyPr wrap="none" rtlCol="0">
            <a:spAutoFit/>
          </a:bodyPr>
          <a:lstStyle/>
          <a:p>
            <a:pPr>
              <a:spcBef>
                <a:spcPts val="1200"/>
              </a:spcBef>
              <a:spcAft>
                <a:spcPts val="400"/>
              </a:spcAft>
            </a:pPr>
            <a:r>
              <a:rPr lang="en-US" altLang="zh-CN" sz="2400" b="1" dirty="0">
                <a:solidFill>
                  <a:srgbClr val="000000"/>
                </a:solidFill>
                <a:latin typeface="Comic Sans MS" panose="030F0702030302020204" pitchFamily="66" charset="0"/>
              </a:rPr>
              <a:t>Reviewer 2</a:t>
            </a:r>
          </a:p>
        </p:txBody>
      </p:sp>
      <p:sp>
        <p:nvSpPr>
          <p:cNvPr id="2" name="矩形 1">
            <a:extLst>
              <a:ext uri="{FF2B5EF4-FFF2-40B4-BE49-F238E27FC236}">
                <a16:creationId xmlns:a16="http://schemas.microsoft.com/office/drawing/2014/main" id="{B811A688-191B-4EAD-8F27-3247714C5BEC}"/>
              </a:ext>
            </a:extLst>
          </p:cNvPr>
          <p:cNvSpPr/>
          <p:nvPr/>
        </p:nvSpPr>
        <p:spPr>
          <a:xfrm>
            <a:off x="306029" y="1294070"/>
            <a:ext cx="8531942" cy="923330"/>
          </a:xfrm>
          <a:prstGeom prst="rect">
            <a:avLst/>
          </a:prstGeom>
        </p:spPr>
        <p:txBody>
          <a:bodyPr wrap="square">
            <a:spAutoFit/>
          </a:bodyPr>
          <a:lstStyle/>
          <a:p>
            <a:pPr marL="342900" indent="-342900" algn="just">
              <a:buFont typeface="+mj-lt"/>
              <a:buAutoNum type="arabicPeriod"/>
            </a:pPr>
            <a:r>
              <a:rPr lang="en-US" altLang="zh-CN" dirty="0">
                <a:latin typeface="Comic Sans MS" panose="030F0702030302020204" pitchFamily="66" charset="0"/>
              </a:rPr>
              <a:t>Comment: Although the authors claim that the detection accuracy reaches 100% in most cases, the malware </a:t>
            </a:r>
            <a:r>
              <a:rPr lang="en-US" altLang="zh-CN" b="1" dirty="0">
                <a:latin typeface="Comic Sans MS" panose="030F0702030302020204" pitchFamily="66" charset="0"/>
              </a:rPr>
              <a:t>dataset is old</a:t>
            </a:r>
            <a:r>
              <a:rPr lang="en-US" altLang="zh-CN" dirty="0">
                <a:latin typeface="Comic Sans MS" panose="030F0702030302020204" pitchFamily="66" charset="0"/>
              </a:rPr>
              <a:t>, the authors should evaluate their approach on the latest malware dataset.</a:t>
            </a:r>
            <a:r>
              <a:rPr lang="en-US" altLang="zh-CN" dirty="0"/>
              <a:t> </a:t>
            </a:r>
            <a:r>
              <a:rPr lang="en-US" altLang="zh-CN" i="1" dirty="0"/>
              <a:t>  </a:t>
            </a:r>
            <a:endParaRPr lang="zh-CN" altLang="zh-CN" dirty="0"/>
          </a:p>
        </p:txBody>
      </p:sp>
      <p:pic>
        <p:nvPicPr>
          <p:cNvPr id="21" name="图片 20">
            <a:extLst>
              <a:ext uri="{FF2B5EF4-FFF2-40B4-BE49-F238E27FC236}">
                <a16:creationId xmlns:a16="http://schemas.microsoft.com/office/drawing/2014/main" id="{2390D952-87AA-4717-B43E-4540815CE321}"/>
              </a:ext>
            </a:extLst>
          </p:cNvPr>
          <p:cNvPicPr/>
          <p:nvPr/>
        </p:nvPicPr>
        <p:blipFill>
          <a:blip r:embed="rId3"/>
          <a:stretch>
            <a:fillRect/>
          </a:stretch>
        </p:blipFill>
        <p:spPr>
          <a:xfrm>
            <a:off x="4933950" y="3082289"/>
            <a:ext cx="3455670" cy="2385060"/>
          </a:xfrm>
          <a:prstGeom prst="rect">
            <a:avLst/>
          </a:prstGeom>
        </p:spPr>
      </p:pic>
      <p:sp>
        <p:nvSpPr>
          <p:cNvPr id="4" name="矩形 3">
            <a:extLst>
              <a:ext uri="{FF2B5EF4-FFF2-40B4-BE49-F238E27FC236}">
                <a16:creationId xmlns:a16="http://schemas.microsoft.com/office/drawing/2014/main" id="{C56F12B9-9F59-4E24-817E-3519109376B6}"/>
              </a:ext>
            </a:extLst>
          </p:cNvPr>
          <p:cNvSpPr/>
          <p:nvPr/>
        </p:nvSpPr>
        <p:spPr>
          <a:xfrm>
            <a:off x="-137160" y="3817620"/>
            <a:ext cx="4175760" cy="923330"/>
          </a:xfrm>
          <a:prstGeom prst="rect">
            <a:avLst/>
          </a:prstGeom>
        </p:spPr>
        <p:txBody>
          <a:bodyPr wrap="square">
            <a:spAutoFit/>
          </a:bodyPr>
          <a:lstStyle/>
          <a:p>
            <a:pPr lvl="1" algn="ctr"/>
            <a:r>
              <a:rPr lang="en-US" altLang="zh-CN" dirty="0">
                <a:latin typeface="Comic Sans MS" panose="030F0702030302020204" pitchFamily="66" charset="0"/>
              </a:rPr>
              <a:t>“The second part includes </a:t>
            </a:r>
            <a:r>
              <a:rPr lang="en-US" altLang="zh-CN" dirty="0">
                <a:solidFill>
                  <a:srgbClr val="00B0F0"/>
                </a:solidFill>
                <a:latin typeface="Comic Sans MS" panose="030F0702030302020204" pitchFamily="66" charset="0"/>
              </a:rPr>
              <a:t>1,100</a:t>
            </a:r>
            <a:r>
              <a:rPr lang="en-US" altLang="zh-CN" dirty="0">
                <a:latin typeface="Comic Sans MS" panose="030F0702030302020204" pitchFamily="66" charset="0"/>
              </a:rPr>
              <a:t> malicious samples from </a:t>
            </a:r>
            <a:r>
              <a:rPr lang="en-US" altLang="zh-CN" dirty="0">
                <a:solidFill>
                  <a:srgbClr val="00B0F0"/>
                </a:solidFill>
                <a:latin typeface="Comic Sans MS" panose="030F0702030302020204" pitchFamily="66" charset="0"/>
              </a:rPr>
              <a:t>2018</a:t>
            </a:r>
            <a:r>
              <a:rPr lang="en-US" altLang="zh-CN" dirty="0">
                <a:latin typeface="Comic Sans MS" panose="030F0702030302020204" pitchFamily="66" charset="0"/>
              </a:rPr>
              <a:t> collected by Contagion. </a:t>
            </a:r>
            <a:r>
              <a:rPr lang="en-US" altLang="zh-CN" dirty="0">
                <a:solidFill>
                  <a:srgbClr val="FF0000"/>
                </a:solidFill>
                <a:latin typeface="Comic Sans MS" panose="030F0702030302020204" pitchFamily="66" charset="0"/>
              </a:rPr>
              <a:t>(E5)</a:t>
            </a:r>
            <a:r>
              <a:rPr lang="en-US" altLang="zh-CN" dirty="0">
                <a:latin typeface="Comic Sans MS" panose="030F0702030302020204" pitchFamily="66" charset="0"/>
              </a:rPr>
              <a:t>”</a:t>
            </a:r>
          </a:p>
        </p:txBody>
      </p:sp>
      <p:sp>
        <p:nvSpPr>
          <p:cNvPr id="7" name="矩形: 圆角 6">
            <a:extLst>
              <a:ext uri="{FF2B5EF4-FFF2-40B4-BE49-F238E27FC236}">
                <a16:creationId xmlns:a16="http://schemas.microsoft.com/office/drawing/2014/main" id="{396C85C7-6DAE-45FF-A9C1-692CDF06A269}"/>
              </a:ext>
            </a:extLst>
          </p:cNvPr>
          <p:cNvSpPr/>
          <p:nvPr/>
        </p:nvSpPr>
        <p:spPr>
          <a:xfrm>
            <a:off x="245970" y="3688080"/>
            <a:ext cx="3792630" cy="1173480"/>
          </a:xfrm>
          <a:prstGeom prst="round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B44944CD-69C1-4841-B9A9-700B6FDA272F}"/>
              </a:ext>
            </a:extLst>
          </p:cNvPr>
          <p:cNvSpPr/>
          <p:nvPr/>
        </p:nvSpPr>
        <p:spPr>
          <a:xfrm>
            <a:off x="4330065" y="4095738"/>
            <a:ext cx="483870" cy="3581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0425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03C3FA7-F16A-4955-A938-B9126B33AE4D}"/>
              </a:ext>
            </a:extLst>
          </p:cNvPr>
          <p:cNvSpPr txBox="1"/>
          <p:nvPr/>
        </p:nvSpPr>
        <p:spPr>
          <a:xfrm>
            <a:off x="245970" y="436583"/>
            <a:ext cx="1810111" cy="461665"/>
          </a:xfrm>
          <a:prstGeom prst="rect">
            <a:avLst/>
          </a:prstGeom>
          <a:solidFill>
            <a:schemeClr val="accent4">
              <a:lumMod val="75000"/>
            </a:schemeClr>
          </a:solidFill>
        </p:spPr>
        <p:txBody>
          <a:bodyPr wrap="none" rtlCol="0">
            <a:spAutoFit/>
          </a:bodyPr>
          <a:lstStyle/>
          <a:p>
            <a:pPr>
              <a:spcBef>
                <a:spcPts val="1200"/>
              </a:spcBef>
              <a:spcAft>
                <a:spcPts val="400"/>
              </a:spcAft>
            </a:pPr>
            <a:r>
              <a:rPr lang="en-US" altLang="zh-CN" sz="2400" b="1" dirty="0">
                <a:solidFill>
                  <a:srgbClr val="000000"/>
                </a:solidFill>
                <a:latin typeface="Comic Sans MS" panose="030F0702030302020204" pitchFamily="66" charset="0"/>
              </a:rPr>
              <a:t>Reviewer 2</a:t>
            </a:r>
          </a:p>
        </p:txBody>
      </p:sp>
      <p:sp>
        <p:nvSpPr>
          <p:cNvPr id="2" name="矩形 1">
            <a:extLst>
              <a:ext uri="{FF2B5EF4-FFF2-40B4-BE49-F238E27FC236}">
                <a16:creationId xmlns:a16="http://schemas.microsoft.com/office/drawing/2014/main" id="{B811A688-191B-4EAD-8F27-3247714C5BEC}"/>
              </a:ext>
            </a:extLst>
          </p:cNvPr>
          <p:cNvSpPr/>
          <p:nvPr/>
        </p:nvSpPr>
        <p:spPr>
          <a:xfrm>
            <a:off x="306029" y="1294070"/>
            <a:ext cx="8531942" cy="646331"/>
          </a:xfrm>
          <a:prstGeom prst="rect">
            <a:avLst/>
          </a:prstGeom>
        </p:spPr>
        <p:txBody>
          <a:bodyPr wrap="square">
            <a:spAutoFit/>
          </a:bodyPr>
          <a:lstStyle/>
          <a:p>
            <a:pPr marL="342900" indent="-342900" algn="just">
              <a:buFont typeface="+mj-lt"/>
              <a:buAutoNum type="arabicPeriod" startAt="2"/>
            </a:pPr>
            <a:r>
              <a:rPr lang="en-US" altLang="zh-CN" dirty="0">
                <a:latin typeface="Comic Sans MS" panose="030F0702030302020204" pitchFamily="66" charset="0"/>
              </a:rPr>
              <a:t>Comment: The authors should discuss the </a:t>
            </a:r>
            <a:r>
              <a:rPr lang="en-US" altLang="zh-CN" b="1" dirty="0">
                <a:latin typeface="Comic Sans MS" panose="030F0702030302020204" pitchFamily="66" charset="0"/>
              </a:rPr>
              <a:t>scalability</a:t>
            </a:r>
            <a:r>
              <a:rPr lang="en-US" altLang="zh-CN" dirty="0">
                <a:latin typeface="Comic Sans MS" panose="030F0702030302020204" pitchFamily="66" charset="0"/>
              </a:rPr>
              <a:t> of their approach due to the dependence on dynamic execution.</a:t>
            </a:r>
            <a:endParaRPr lang="zh-CN" altLang="zh-CN" dirty="0">
              <a:latin typeface="Comic Sans MS" panose="030F0702030302020204" pitchFamily="66" charset="0"/>
            </a:endParaRPr>
          </a:p>
        </p:txBody>
      </p:sp>
      <p:sp>
        <p:nvSpPr>
          <p:cNvPr id="8" name="矩形 7">
            <a:extLst>
              <a:ext uri="{FF2B5EF4-FFF2-40B4-BE49-F238E27FC236}">
                <a16:creationId xmlns:a16="http://schemas.microsoft.com/office/drawing/2014/main" id="{F9881D44-8A22-4DB0-BFC9-C0C006BC81DE}"/>
              </a:ext>
            </a:extLst>
          </p:cNvPr>
          <p:cNvSpPr/>
          <p:nvPr/>
        </p:nvSpPr>
        <p:spPr>
          <a:xfrm>
            <a:off x="1523338" y="4190857"/>
            <a:ext cx="2448656" cy="633047"/>
          </a:xfrm>
          <a:prstGeom prst="rect">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mic Sans MS" panose="030F0702030302020204" pitchFamily="66" charset="0"/>
              </a:rPr>
              <a:t>Static features</a:t>
            </a:r>
          </a:p>
        </p:txBody>
      </p:sp>
      <p:sp>
        <p:nvSpPr>
          <p:cNvPr id="10" name="矩形 9">
            <a:extLst>
              <a:ext uri="{FF2B5EF4-FFF2-40B4-BE49-F238E27FC236}">
                <a16:creationId xmlns:a16="http://schemas.microsoft.com/office/drawing/2014/main" id="{C6D31041-E81F-40D2-9DEB-1DB21E1AFB30}"/>
              </a:ext>
            </a:extLst>
          </p:cNvPr>
          <p:cNvSpPr/>
          <p:nvPr/>
        </p:nvSpPr>
        <p:spPr>
          <a:xfrm>
            <a:off x="1523338" y="5807183"/>
            <a:ext cx="2448656" cy="633047"/>
          </a:xfrm>
          <a:prstGeom prst="rect">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mic Sans MS" panose="030F0702030302020204" pitchFamily="66" charset="0"/>
              </a:rPr>
              <a:t> Dynamic features</a:t>
            </a:r>
          </a:p>
        </p:txBody>
      </p:sp>
      <p:sp>
        <p:nvSpPr>
          <p:cNvPr id="11" name="箭头: 上下 10">
            <a:extLst>
              <a:ext uri="{FF2B5EF4-FFF2-40B4-BE49-F238E27FC236}">
                <a16:creationId xmlns:a16="http://schemas.microsoft.com/office/drawing/2014/main" id="{C24C7D38-4715-44AA-93C3-9015488C3E69}"/>
              </a:ext>
            </a:extLst>
          </p:cNvPr>
          <p:cNvSpPr/>
          <p:nvPr/>
        </p:nvSpPr>
        <p:spPr>
          <a:xfrm>
            <a:off x="2537501" y="5006163"/>
            <a:ext cx="420329" cy="633047"/>
          </a:xfrm>
          <a:prstGeom prst="upDown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折角 2">
            <a:extLst>
              <a:ext uri="{FF2B5EF4-FFF2-40B4-BE49-F238E27FC236}">
                <a16:creationId xmlns:a16="http://schemas.microsoft.com/office/drawing/2014/main" id="{A6D56F38-CFFC-4016-A4FD-3762FDEEC508}"/>
              </a:ext>
            </a:extLst>
          </p:cNvPr>
          <p:cNvSpPr/>
          <p:nvPr/>
        </p:nvSpPr>
        <p:spPr>
          <a:xfrm>
            <a:off x="1829105" y="2296088"/>
            <a:ext cx="1866595" cy="1417162"/>
          </a:xfrm>
          <a:prstGeom prst="foldedCorner">
            <a:avLst>
              <a:gd name="adj" fmla="val 27500"/>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0527AB44-735A-4296-9CD1-3CFE2A8D09F6}"/>
              </a:ext>
            </a:extLst>
          </p:cNvPr>
          <p:cNvSpPr/>
          <p:nvPr/>
        </p:nvSpPr>
        <p:spPr>
          <a:xfrm>
            <a:off x="1829105" y="2681503"/>
            <a:ext cx="1866595" cy="646331"/>
          </a:xfrm>
          <a:prstGeom prst="rect">
            <a:avLst/>
          </a:prstGeom>
        </p:spPr>
        <p:txBody>
          <a:bodyPr wrap="square">
            <a:spAutoFit/>
          </a:bodyPr>
          <a:lstStyle/>
          <a:p>
            <a:pPr algn="ctr"/>
            <a:r>
              <a:rPr lang="en-US" altLang="zh-CN" b="1" dirty="0">
                <a:latin typeface="Comic Sans MS" panose="030F0702030302020204" pitchFamily="66" charset="0"/>
              </a:rPr>
              <a:t>Semiautomatic Script </a:t>
            </a:r>
            <a:endParaRPr lang="zh-CN" altLang="en-US" dirty="0">
              <a:latin typeface="Comic Sans MS" panose="030F0702030302020204" pitchFamily="66" charset="0"/>
            </a:endParaRPr>
          </a:p>
        </p:txBody>
      </p:sp>
      <p:sp>
        <p:nvSpPr>
          <p:cNvPr id="17" name="箭头: 右 16">
            <a:extLst>
              <a:ext uri="{FF2B5EF4-FFF2-40B4-BE49-F238E27FC236}">
                <a16:creationId xmlns:a16="http://schemas.microsoft.com/office/drawing/2014/main" id="{ADF58F5C-514F-4B10-AB37-353B832E08BC}"/>
              </a:ext>
            </a:extLst>
          </p:cNvPr>
          <p:cNvSpPr/>
          <p:nvPr/>
        </p:nvSpPr>
        <p:spPr>
          <a:xfrm>
            <a:off x="4330064" y="2825587"/>
            <a:ext cx="828675" cy="3581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E7E8A97E-2DB3-49D5-AA70-24FCEBF64C3C}"/>
              </a:ext>
            </a:extLst>
          </p:cNvPr>
          <p:cNvSpPr/>
          <p:nvPr/>
        </p:nvSpPr>
        <p:spPr>
          <a:xfrm>
            <a:off x="5812792" y="4917598"/>
            <a:ext cx="2398397" cy="8056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mic Sans MS" panose="030F0702030302020204" pitchFamily="66" charset="0"/>
              </a:rPr>
              <a:t> Dependence on dynamic execution</a:t>
            </a:r>
          </a:p>
        </p:txBody>
      </p:sp>
      <p:sp>
        <p:nvSpPr>
          <p:cNvPr id="19" name="箭头: 右 18">
            <a:extLst>
              <a:ext uri="{FF2B5EF4-FFF2-40B4-BE49-F238E27FC236}">
                <a16:creationId xmlns:a16="http://schemas.microsoft.com/office/drawing/2014/main" id="{9CA26A38-9EB3-4F02-9E6B-13D0DED91240}"/>
              </a:ext>
            </a:extLst>
          </p:cNvPr>
          <p:cNvSpPr/>
          <p:nvPr/>
        </p:nvSpPr>
        <p:spPr>
          <a:xfrm>
            <a:off x="4330064" y="5141344"/>
            <a:ext cx="828675" cy="3581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6E0D37BF-477B-47F4-9A9C-046190C31874}"/>
              </a:ext>
            </a:extLst>
          </p:cNvPr>
          <p:cNvCxnSpPr>
            <a:cxnSpLocks/>
          </p:cNvCxnSpPr>
          <p:nvPr/>
        </p:nvCxnSpPr>
        <p:spPr>
          <a:xfrm>
            <a:off x="5812792" y="4912270"/>
            <a:ext cx="2398397" cy="81097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B7E6B24E-0C5C-4CC2-BDE5-4FBCC97B3F1B}"/>
              </a:ext>
            </a:extLst>
          </p:cNvPr>
          <p:cNvSpPr/>
          <p:nvPr/>
        </p:nvSpPr>
        <p:spPr>
          <a:xfrm>
            <a:off x="5812792" y="2522183"/>
            <a:ext cx="2398397" cy="8056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Comic Sans MS" panose="030F0702030302020204" pitchFamily="66" charset="0"/>
              </a:rPr>
              <a:t>Scalability improved</a:t>
            </a:r>
            <a:endParaRPr lang="en-US" altLang="zh-CN" dirty="0">
              <a:latin typeface="Comic Sans MS" panose="030F0702030302020204" pitchFamily="66" charset="0"/>
            </a:endParaRPr>
          </a:p>
        </p:txBody>
      </p:sp>
      <p:sp>
        <p:nvSpPr>
          <p:cNvPr id="25" name="对话气泡: 椭圆形 24">
            <a:extLst>
              <a:ext uri="{FF2B5EF4-FFF2-40B4-BE49-F238E27FC236}">
                <a16:creationId xmlns:a16="http://schemas.microsoft.com/office/drawing/2014/main" id="{7C8F5AAD-861D-4441-80C4-6D140A2CEDE7}"/>
              </a:ext>
            </a:extLst>
          </p:cNvPr>
          <p:cNvSpPr/>
          <p:nvPr/>
        </p:nvSpPr>
        <p:spPr>
          <a:xfrm>
            <a:off x="141375" y="1940401"/>
            <a:ext cx="1470660" cy="1264920"/>
          </a:xfrm>
          <a:prstGeom prst="wedgeEllipseCallout">
            <a:avLst>
              <a:gd name="adj1" fmla="val 50018"/>
              <a:gd name="adj2" fmla="val 33151"/>
            </a:avLst>
          </a:prstGeom>
          <a:noFill/>
          <a:ln>
            <a:solidFill>
              <a:schemeClr val="accent6">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65000"/>
                    <a:lumOff val="35000"/>
                  </a:schemeClr>
                </a:solidFill>
                <a:latin typeface="Comic Sans MS" panose="030F0702030302020204" pitchFamily="66" charset="0"/>
              </a:rPr>
              <a:t>Install</a:t>
            </a:r>
          </a:p>
          <a:p>
            <a:pPr algn="ctr"/>
            <a:r>
              <a:rPr lang="en-US" altLang="zh-CN" sz="1600" dirty="0">
                <a:solidFill>
                  <a:schemeClr val="tx1">
                    <a:lumMod val="65000"/>
                    <a:lumOff val="35000"/>
                  </a:schemeClr>
                </a:solidFill>
                <a:latin typeface="Comic Sans MS" panose="030F0702030302020204" pitchFamily="66" charset="0"/>
              </a:rPr>
              <a:t>Monitor</a:t>
            </a:r>
          </a:p>
          <a:p>
            <a:pPr algn="ctr"/>
            <a:r>
              <a:rPr lang="en-US" altLang="zh-CN" sz="1600" dirty="0">
                <a:solidFill>
                  <a:schemeClr val="tx1">
                    <a:lumMod val="65000"/>
                    <a:lumOff val="35000"/>
                  </a:schemeClr>
                </a:solidFill>
                <a:latin typeface="Comic Sans MS" panose="030F0702030302020204" pitchFamily="66" charset="0"/>
              </a:rPr>
              <a:t>Trigger</a:t>
            </a:r>
          </a:p>
          <a:p>
            <a:pPr algn="ctr"/>
            <a:r>
              <a:rPr lang="en-US" altLang="zh-CN" sz="1600" dirty="0">
                <a:solidFill>
                  <a:schemeClr val="tx1">
                    <a:lumMod val="65000"/>
                    <a:lumOff val="35000"/>
                  </a:schemeClr>
                </a:solidFill>
                <a:latin typeface="Comic Sans MS" panose="030F0702030302020204" pitchFamily="66" charset="0"/>
              </a:rPr>
              <a:t>Extract  </a:t>
            </a:r>
            <a:endParaRPr lang="zh-CN" altLang="en-US" sz="1600" dirty="0">
              <a:solidFill>
                <a:schemeClr val="tx1">
                  <a:lumMod val="65000"/>
                  <a:lumOff val="35000"/>
                </a:schemeClr>
              </a:solidFill>
              <a:latin typeface="Comic Sans MS" panose="030F0702030302020204" pitchFamily="66" charset="0"/>
            </a:endParaRPr>
          </a:p>
        </p:txBody>
      </p:sp>
    </p:spTree>
    <p:extLst>
      <p:ext uri="{BB962C8B-B14F-4D97-AF65-F5344CB8AC3E}">
        <p14:creationId xmlns:p14="http://schemas.microsoft.com/office/powerpoint/2010/main" val="30585976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03C3FA7-F16A-4955-A938-B9126B33AE4D}"/>
              </a:ext>
            </a:extLst>
          </p:cNvPr>
          <p:cNvSpPr txBox="1"/>
          <p:nvPr/>
        </p:nvSpPr>
        <p:spPr>
          <a:xfrm>
            <a:off x="245970" y="436583"/>
            <a:ext cx="1810111" cy="461665"/>
          </a:xfrm>
          <a:prstGeom prst="rect">
            <a:avLst/>
          </a:prstGeom>
          <a:solidFill>
            <a:schemeClr val="accent4">
              <a:lumMod val="75000"/>
            </a:schemeClr>
          </a:solidFill>
        </p:spPr>
        <p:txBody>
          <a:bodyPr wrap="none" rtlCol="0">
            <a:spAutoFit/>
          </a:bodyPr>
          <a:lstStyle/>
          <a:p>
            <a:pPr>
              <a:spcBef>
                <a:spcPts val="1200"/>
              </a:spcBef>
              <a:spcAft>
                <a:spcPts val="400"/>
              </a:spcAft>
            </a:pPr>
            <a:r>
              <a:rPr lang="en-US" altLang="zh-CN" sz="2400" b="1" dirty="0">
                <a:solidFill>
                  <a:srgbClr val="000000"/>
                </a:solidFill>
                <a:latin typeface="Comic Sans MS" panose="030F0702030302020204" pitchFamily="66" charset="0"/>
              </a:rPr>
              <a:t>Reviewer 2</a:t>
            </a:r>
          </a:p>
        </p:txBody>
      </p:sp>
      <p:sp>
        <p:nvSpPr>
          <p:cNvPr id="2" name="矩形 1">
            <a:extLst>
              <a:ext uri="{FF2B5EF4-FFF2-40B4-BE49-F238E27FC236}">
                <a16:creationId xmlns:a16="http://schemas.microsoft.com/office/drawing/2014/main" id="{B811A688-191B-4EAD-8F27-3247714C5BEC}"/>
              </a:ext>
            </a:extLst>
          </p:cNvPr>
          <p:cNvSpPr/>
          <p:nvPr/>
        </p:nvSpPr>
        <p:spPr>
          <a:xfrm>
            <a:off x="306029" y="1294070"/>
            <a:ext cx="8064541" cy="646331"/>
          </a:xfrm>
          <a:prstGeom prst="rect">
            <a:avLst/>
          </a:prstGeom>
        </p:spPr>
        <p:txBody>
          <a:bodyPr wrap="square">
            <a:spAutoFit/>
          </a:bodyPr>
          <a:lstStyle/>
          <a:p>
            <a:pPr marL="342900" lvl="0" indent="-342900">
              <a:buFont typeface="+mj-lt"/>
              <a:buAutoNum type="arabicPeriod" startAt="3"/>
            </a:pPr>
            <a:r>
              <a:rPr lang="en-US" altLang="zh-CN" dirty="0">
                <a:latin typeface="Comic Sans MS" panose="030F0702030302020204" pitchFamily="66" charset="0"/>
              </a:rPr>
              <a:t>Comment: When dynamically dumping information, </a:t>
            </a:r>
            <a:r>
              <a:rPr lang="en-US" altLang="zh-CN" b="1" dirty="0">
                <a:latin typeface="Comic Sans MS" panose="030F0702030302020204" pitchFamily="66" charset="0"/>
              </a:rPr>
              <a:t>how long </a:t>
            </a:r>
            <a:r>
              <a:rPr lang="en-US" altLang="zh-CN" dirty="0">
                <a:latin typeface="Comic Sans MS" panose="030F0702030302020204" pitchFamily="66" charset="0"/>
              </a:rPr>
              <a:t>is per app executed? </a:t>
            </a:r>
            <a:r>
              <a:rPr lang="en-US" altLang="zh-CN" i="1" dirty="0">
                <a:latin typeface="Comic Sans MS" panose="030F0702030302020204" pitchFamily="66" charset="0"/>
              </a:rPr>
              <a:t> </a:t>
            </a:r>
            <a:r>
              <a:rPr lang="en-US" altLang="zh-CN" dirty="0">
                <a:latin typeface="Comic Sans MS" panose="030F0702030302020204" pitchFamily="66" charset="0"/>
              </a:rPr>
              <a:t> </a:t>
            </a:r>
            <a:endParaRPr lang="zh-CN" altLang="zh-CN" dirty="0">
              <a:latin typeface="Comic Sans MS" panose="030F0702030302020204" pitchFamily="66" charset="0"/>
            </a:endParaRPr>
          </a:p>
        </p:txBody>
      </p:sp>
      <p:sp>
        <p:nvSpPr>
          <p:cNvPr id="4" name="矩形 3">
            <a:extLst>
              <a:ext uri="{FF2B5EF4-FFF2-40B4-BE49-F238E27FC236}">
                <a16:creationId xmlns:a16="http://schemas.microsoft.com/office/drawing/2014/main" id="{364C772B-157E-4B46-963D-7BEECAC35E92}"/>
              </a:ext>
            </a:extLst>
          </p:cNvPr>
          <p:cNvSpPr/>
          <p:nvPr/>
        </p:nvSpPr>
        <p:spPr>
          <a:xfrm>
            <a:off x="773430" y="2114818"/>
            <a:ext cx="7597140" cy="1323439"/>
          </a:xfrm>
          <a:prstGeom prst="rect">
            <a:avLst/>
          </a:prstGeom>
          <a:solidFill>
            <a:schemeClr val="accent4">
              <a:lumMod val="60000"/>
              <a:lumOff val="40000"/>
            </a:schemeClr>
          </a:solidFill>
          <a:ln>
            <a:solidFill>
              <a:schemeClr val="accent4">
                <a:lumMod val="60000"/>
                <a:lumOff val="40000"/>
              </a:schemeClr>
            </a:solidFill>
          </a:ln>
        </p:spPr>
        <p:txBody>
          <a:bodyPr wrap="square">
            <a:spAutoFit/>
          </a:bodyPr>
          <a:lstStyle/>
          <a:p>
            <a:r>
              <a:rPr lang="en-US" altLang="zh-CN" sz="1600" dirty="0">
                <a:latin typeface="Comic Sans MS" panose="030F0702030302020204" pitchFamily="66" charset="0"/>
              </a:rPr>
              <a:t>Because of the differences among apps, the execution time depends on the specific functions. In general, to guarantee the full execution of malicious code, each app runs for an average of 1 minute during training. When the specific system activities are detected, the ORG extraction module is activated.</a:t>
            </a:r>
            <a:endParaRPr lang="zh-CN" altLang="en-US" sz="1600" dirty="0">
              <a:latin typeface="Comic Sans MS" panose="030F0702030302020204" pitchFamily="66" charset="0"/>
            </a:endParaRPr>
          </a:p>
        </p:txBody>
      </p:sp>
      <p:sp>
        <p:nvSpPr>
          <p:cNvPr id="16" name="矩形 15">
            <a:extLst>
              <a:ext uri="{FF2B5EF4-FFF2-40B4-BE49-F238E27FC236}">
                <a16:creationId xmlns:a16="http://schemas.microsoft.com/office/drawing/2014/main" id="{50948685-F8DE-4631-B8E2-A2AFCB8C8C81}"/>
              </a:ext>
            </a:extLst>
          </p:cNvPr>
          <p:cNvSpPr/>
          <p:nvPr/>
        </p:nvSpPr>
        <p:spPr>
          <a:xfrm>
            <a:off x="306029" y="3770570"/>
            <a:ext cx="8531942" cy="369332"/>
          </a:xfrm>
          <a:prstGeom prst="rect">
            <a:avLst/>
          </a:prstGeom>
        </p:spPr>
        <p:txBody>
          <a:bodyPr wrap="square">
            <a:spAutoFit/>
          </a:bodyPr>
          <a:lstStyle/>
          <a:p>
            <a:pPr marL="342900" lvl="0" indent="-342900">
              <a:buFont typeface="+mj-lt"/>
              <a:buAutoNum type="arabicPeriod" startAt="4"/>
            </a:pPr>
            <a:r>
              <a:rPr lang="en-US" altLang="zh-CN" dirty="0">
                <a:latin typeface="Comic Sans MS" panose="030F0702030302020204" pitchFamily="66" charset="0"/>
              </a:rPr>
              <a:t>Comment: In the experiment, the authors should conduct a </a:t>
            </a:r>
            <a:r>
              <a:rPr lang="en-US" altLang="zh-CN" b="1" dirty="0">
                <a:latin typeface="Comic Sans MS" panose="030F0702030302020204" pitchFamily="66" charset="0"/>
              </a:rPr>
              <a:t>case study</a:t>
            </a:r>
            <a:r>
              <a:rPr lang="en-US" altLang="zh-CN" dirty="0">
                <a:latin typeface="Comic Sans MS" panose="030F0702030302020204" pitchFamily="66" charset="0"/>
              </a:rPr>
              <a:t>.  </a:t>
            </a:r>
            <a:endParaRPr lang="zh-CN" altLang="zh-CN" dirty="0">
              <a:latin typeface="Comic Sans MS" panose="030F0702030302020204" pitchFamily="66" charset="0"/>
            </a:endParaRPr>
          </a:p>
        </p:txBody>
      </p:sp>
      <p:pic>
        <p:nvPicPr>
          <p:cNvPr id="7" name="图片 6">
            <a:extLst>
              <a:ext uri="{FF2B5EF4-FFF2-40B4-BE49-F238E27FC236}">
                <a16:creationId xmlns:a16="http://schemas.microsoft.com/office/drawing/2014/main" id="{1E1173D0-9C65-4F5E-97F3-E51A43AFB749}"/>
              </a:ext>
            </a:extLst>
          </p:cNvPr>
          <p:cNvPicPr>
            <a:picLocks noChangeAspect="1"/>
          </p:cNvPicPr>
          <p:nvPr/>
        </p:nvPicPr>
        <p:blipFill>
          <a:blip r:embed="rId3"/>
          <a:stretch>
            <a:fillRect/>
          </a:stretch>
        </p:blipFill>
        <p:spPr>
          <a:xfrm>
            <a:off x="3499316" y="4472215"/>
            <a:ext cx="2145368" cy="1832895"/>
          </a:xfrm>
          <a:prstGeom prst="rect">
            <a:avLst/>
          </a:prstGeom>
        </p:spPr>
      </p:pic>
      <p:pic>
        <p:nvPicPr>
          <p:cNvPr id="9" name="图片 8">
            <a:extLst>
              <a:ext uri="{FF2B5EF4-FFF2-40B4-BE49-F238E27FC236}">
                <a16:creationId xmlns:a16="http://schemas.microsoft.com/office/drawing/2014/main" id="{D08BE4FF-691C-4A7E-9213-0438F9EE8617}"/>
              </a:ext>
            </a:extLst>
          </p:cNvPr>
          <p:cNvPicPr>
            <a:picLocks noChangeAspect="1"/>
          </p:cNvPicPr>
          <p:nvPr/>
        </p:nvPicPr>
        <p:blipFill>
          <a:blip r:embed="rId4"/>
          <a:stretch>
            <a:fillRect/>
          </a:stretch>
        </p:blipFill>
        <p:spPr>
          <a:xfrm>
            <a:off x="637959" y="4472216"/>
            <a:ext cx="2438785" cy="1832895"/>
          </a:xfrm>
          <a:prstGeom prst="rect">
            <a:avLst/>
          </a:prstGeom>
        </p:spPr>
      </p:pic>
      <p:pic>
        <p:nvPicPr>
          <p:cNvPr id="13" name="图片 12">
            <a:extLst>
              <a:ext uri="{FF2B5EF4-FFF2-40B4-BE49-F238E27FC236}">
                <a16:creationId xmlns:a16="http://schemas.microsoft.com/office/drawing/2014/main" id="{5E29FFD5-87B4-4B54-A9F9-9C10B2EC8F2C}"/>
              </a:ext>
            </a:extLst>
          </p:cNvPr>
          <p:cNvPicPr>
            <a:picLocks noChangeAspect="1"/>
          </p:cNvPicPr>
          <p:nvPr/>
        </p:nvPicPr>
        <p:blipFill>
          <a:blip r:embed="rId5"/>
          <a:stretch>
            <a:fillRect/>
          </a:stretch>
        </p:blipFill>
        <p:spPr>
          <a:xfrm>
            <a:off x="6067256" y="4646576"/>
            <a:ext cx="2073009" cy="1484171"/>
          </a:xfrm>
          <a:prstGeom prst="rect">
            <a:avLst/>
          </a:prstGeom>
        </p:spPr>
      </p:pic>
    </p:spTree>
    <p:extLst>
      <p:ext uri="{BB962C8B-B14F-4D97-AF65-F5344CB8AC3E}">
        <p14:creationId xmlns:p14="http://schemas.microsoft.com/office/powerpoint/2010/main" val="2422252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03C3FA7-F16A-4955-A938-B9126B33AE4D}"/>
              </a:ext>
            </a:extLst>
          </p:cNvPr>
          <p:cNvSpPr txBox="1"/>
          <p:nvPr/>
        </p:nvSpPr>
        <p:spPr>
          <a:xfrm>
            <a:off x="245970" y="436583"/>
            <a:ext cx="1810111" cy="461665"/>
          </a:xfrm>
          <a:prstGeom prst="rect">
            <a:avLst/>
          </a:prstGeom>
          <a:solidFill>
            <a:schemeClr val="accent4">
              <a:lumMod val="75000"/>
            </a:schemeClr>
          </a:solidFill>
        </p:spPr>
        <p:txBody>
          <a:bodyPr wrap="none" rtlCol="0">
            <a:spAutoFit/>
          </a:bodyPr>
          <a:lstStyle/>
          <a:p>
            <a:pPr>
              <a:spcBef>
                <a:spcPts val="1200"/>
              </a:spcBef>
              <a:spcAft>
                <a:spcPts val="400"/>
              </a:spcAft>
            </a:pPr>
            <a:r>
              <a:rPr lang="en-US" altLang="zh-CN" sz="2400" b="1" dirty="0">
                <a:solidFill>
                  <a:srgbClr val="000000"/>
                </a:solidFill>
                <a:latin typeface="Comic Sans MS" panose="030F0702030302020204" pitchFamily="66" charset="0"/>
              </a:rPr>
              <a:t>Reviewer 3</a:t>
            </a:r>
          </a:p>
        </p:txBody>
      </p:sp>
      <p:sp>
        <p:nvSpPr>
          <p:cNvPr id="2" name="矩形 1">
            <a:extLst>
              <a:ext uri="{FF2B5EF4-FFF2-40B4-BE49-F238E27FC236}">
                <a16:creationId xmlns:a16="http://schemas.microsoft.com/office/drawing/2014/main" id="{B811A688-191B-4EAD-8F27-3247714C5BEC}"/>
              </a:ext>
            </a:extLst>
          </p:cNvPr>
          <p:cNvSpPr/>
          <p:nvPr/>
        </p:nvSpPr>
        <p:spPr>
          <a:xfrm>
            <a:off x="306029" y="1294070"/>
            <a:ext cx="8531942" cy="1477328"/>
          </a:xfrm>
          <a:prstGeom prst="rect">
            <a:avLst/>
          </a:prstGeom>
        </p:spPr>
        <p:txBody>
          <a:bodyPr wrap="square">
            <a:spAutoFit/>
          </a:bodyPr>
          <a:lstStyle/>
          <a:p>
            <a:pPr marL="342900" lvl="0" indent="-342900" algn="just">
              <a:buFont typeface="+mj-lt"/>
              <a:buAutoNum type="arabicPeriod"/>
            </a:pPr>
            <a:r>
              <a:rPr lang="en-US" altLang="zh-CN" dirty="0">
                <a:latin typeface="Comic Sans MS" panose="030F0702030302020204" pitchFamily="66" charset="0"/>
              </a:rPr>
              <a:t>Comment: About the ORG extraction in the dynamic analysis, the rationality of </a:t>
            </a:r>
            <a:r>
              <a:rPr lang="en-US" altLang="zh-CN" b="1" dirty="0">
                <a:latin typeface="Comic Sans MS" panose="030F0702030302020204" pitchFamily="66" charset="0"/>
              </a:rPr>
              <a:t>the occasions for extracting ORG </a:t>
            </a:r>
            <a:r>
              <a:rPr lang="en-US" altLang="zh-CN" dirty="0">
                <a:latin typeface="Comic Sans MS" panose="030F0702030302020204" pitchFamily="66" charset="0"/>
              </a:rPr>
              <a:t>needs more explanation. As I understand, this step needs to run the App. What about the app needs inputs? How to generate the </a:t>
            </a:r>
            <a:r>
              <a:rPr lang="en-US" altLang="zh-CN" b="1" dirty="0">
                <a:latin typeface="Comic Sans MS" panose="030F0702030302020204" pitchFamily="66" charset="0"/>
              </a:rPr>
              <a:t>inputs</a:t>
            </a:r>
            <a:r>
              <a:rPr lang="en-US" altLang="zh-CN" dirty="0">
                <a:latin typeface="Comic Sans MS" panose="030F0702030302020204" pitchFamily="66" charset="0"/>
              </a:rPr>
              <a:t>? Otherwise, the whole process may not be fully </a:t>
            </a:r>
            <a:r>
              <a:rPr lang="en-US" altLang="zh-CN" b="1" dirty="0">
                <a:latin typeface="Comic Sans MS" panose="030F0702030302020204" pitchFamily="66" charset="0"/>
              </a:rPr>
              <a:t>automated</a:t>
            </a:r>
            <a:r>
              <a:rPr lang="en-US" altLang="zh-CN" dirty="0">
                <a:latin typeface="Comic Sans MS" panose="030F0702030302020204" pitchFamily="66" charset="0"/>
              </a:rPr>
              <a:t>.</a:t>
            </a:r>
            <a:endParaRPr lang="zh-CN" altLang="zh-CN" dirty="0">
              <a:latin typeface="Comic Sans MS" panose="030F0702030302020204" pitchFamily="66" charset="0"/>
            </a:endParaRPr>
          </a:p>
        </p:txBody>
      </p:sp>
      <p:sp>
        <p:nvSpPr>
          <p:cNvPr id="10" name="矩形: 折角 9">
            <a:extLst>
              <a:ext uri="{FF2B5EF4-FFF2-40B4-BE49-F238E27FC236}">
                <a16:creationId xmlns:a16="http://schemas.microsoft.com/office/drawing/2014/main" id="{3B5551B7-EDAD-4092-9989-311B7FC6F79B}"/>
              </a:ext>
            </a:extLst>
          </p:cNvPr>
          <p:cNvSpPr/>
          <p:nvPr/>
        </p:nvSpPr>
        <p:spPr>
          <a:xfrm>
            <a:off x="2187245" y="3723070"/>
            <a:ext cx="1866595" cy="1417162"/>
          </a:xfrm>
          <a:prstGeom prst="foldedCorner">
            <a:avLst>
              <a:gd name="adj" fmla="val 27500"/>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BBEF24F-CBDF-4954-BE4F-60F080E7D058}"/>
              </a:ext>
            </a:extLst>
          </p:cNvPr>
          <p:cNvSpPr/>
          <p:nvPr/>
        </p:nvSpPr>
        <p:spPr>
          <a:xfrm>
            <a:off x="2187245" y="4108485"/>
            <a:ext cx="1866595" cy="646331"/>
          </a:xfrm>
          <a:prstGeom prst="rect">
            <a:avLst/>
          </a:prstGeom>
        </p:spPr>
        <p:txBody>
          <a:bodyPr wrap="square">
            <a:spAutoFit/>
          </a:bodyPr>
          <a:lstStyle/>
          <a:p>
            <a:pPr algn="ctr"/>
            <a:r>
              <a:rPr lang="en-US" altLang="zh-CN" b="1" dirty="0">
                <a:latin typeface="Comic Sans MS" panose="030F0702030302020204" pitchFamily="66" charset="0"/>
              </a:rPr>
              <a:t>Semiautomatic Script </a:t>
            </a:r>
            <a:endParaRPr lang="zh-CN" altLang="en-US" dirty="0">
              <a:latin typeface="Comic Sans MS" panose="030F0702030302020204" pitchFamily="66" charset="0"/>
            </a:endParaRPr>
          </a:p>
        </p:txBody>
      </p:sp>
      <p:sp>
        <p:nvSpPr>
          <p:cNvPr id="12" name="箭头: 右 11">
            <a:extLst>
              <a:ext uri="{FF2B5EF4-FFF2-40B4-BE49-F238E27FC236}">
                <a16:creationId xmlns:a16="http://schemas.microsoft.com/office/drawing/2014/main" id="{E7BBCA08-CA2A-4180-91AA-6F156AB130C4}"/>
              </a:ext>
            </a:extLst>
          </p:cNvPr>
          <p:cNvSpPr/>
          <p:nvPr/>
        </p:nvSpPr>
        <p:spPr>
          <a:xfrm>
            <a:off x="4688204" y="4252569"/>
            <a:ext cx="828675" cy="3581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21DF4EF-E63F-4933-B85F-653F4D7225F2}"/>
              </a:ext>
            </a:extLst>
          </p:cNvPr>
          <p:cNvSpPr/>
          <p:nvPr/>
        </p:nvSpPr>
        <p:spPr>
          <a:xfrm>
            <a:off x="6170932" y="3949165"/>
            <a:ext cx="2398397" cy="8056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Comic Sans MS" panose="030F0702030302020204" pitchFamily="66" charset="0"/>
              </a:rPr>
              <a:t>Scalability improved</a:t>
            </a:r>
            <a:endParaRPr lang="en-US" altLang="zh-CN" dirty="0">
              <a:latin typeface="Comic Sans MS" panose="030F0702030302020204" pitchFamily="66" charset="0"/>
            </a:endParaRPr>
          </a:p>
        </p:txBody>
      </p:sp>
      <p:sp>
        <p:nvSpPr>
          <p:cNvPr id="15" name="对话气泡: 椭圆形 14">
            <a:extLst>
              <a:ext uri="{FF2B5EF4-FFF2-40B4-BE49-F238E27FC236}">
                <a16:creationId xmlns:a16="http://schemas.microsoft.com/office/drawing/2014/main" id="{40218D81-4B9C-48BE-AAF6-1E8FD84637E5}"/>
              </a:ext>
            </a:extLst>
          </p:cNvPr>
          <p:cNvSpPr/>
          <p:nvPr/>
        </p:nvSpPr>
        <p:spPr>
          <a:xfrm>
            <a:off x="415695" y="3167220"/>
            <a:ext cx="1470660" cy="1264920"/>
          </a:xfrm>
          <a:prstGeom prst="wedgeEllipseCallout">
            <a:avLst>
              <a:gd name="adj1" fmla="val 58308"/>
              <a:gd name="adj2" fmla="val 36163"/>
            </a:avLst>
          </a:prstGeom>
          <a:noFill/>
          <a:ln>
            <a:solidFill>
              <a:schemeClr val="accent6">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65000"/>
                    <a:lumOff val="35000"/>
                  </a:schemeClr>
                </a:solidFill>
                <a:latin typeface="Comic Sans MS" panose="030F0702030302020204" pitchFamily="66" charset="0"/>
              </a:rPr>
              <a:t>Install</a:t>
            </a:r>
          </a:p>
          <a:p>
            <a:pPr algn="ctr"/>
            <a:r>
              <a:rPr lang="en-US" altLang="zh-CN" sz="1600" dirty="0">
                <a:solidFill>
                  <a:schemeClr val="tx1">
                    <a:lumMod val="65000"/>
                    <a:lumOff val="35000"/>
                  </a:schemeClr>
                </a:solidFill>
                <a:latin typeface="Comic Sans MS" panose="030F0702030302020204" pitchFamily="66" charset="0"/>
              </a:rPr>
              <a:t>Monitor</a:t>
            </a:r>
          </a:p>
          <a:p>
            <a:pPr algn="ctr"/>
            <a:r>
              <a:rPr lang="en-US" altLang="zh-CN" sz="1600" dirty="0">
                <a:solidFill>
                  <a:schemeClr val="tx1">
                    <a:lumMod val="65000"/>
                    <a:lumOff val="35000"/>
                  </a:schemeClr>
                </a:solidFill>
                <a:latin typeface="Comic Sans MS" panose="030F0702030302020204" pitchFamily="66" charset="0"/>
              </a:rPr>
              <a:t>Trigger</a:t>
            </a:r>
          </a:p>
          <a:p>
            <a:pPr algn="ctr"/>
            <a:r>
              <a:rPr lang="en-US" altLang="zh-CN" sz="1600" dirty="0">
                <a:solidFill>
                  <a:schemeClr val="tx1">
                    <a:lumMod val="65000"/>
                    <a:lumOff val="35000"/>
                  </a:schemeClr>
                </a:solidFill>
                <a:latin typeface="Comic Sans MS" panose="030F0702030302020204" pitchFamily="66" charset="0"/>
              </a:rPr>
              <a:t>Extract  </a:t>
            </a:r>
            <a:endParaRPr lang="zh-CN" altLang="en-US" sz="1600" dirty="0">
              <a:solidFill>
                <a:schemeClr val="tx1">
                  <a:lumMod val="65000"/>
                  <a:lumOff val="35000"/>
                </a:schemeClr>
              </a:solidFill>
              <a:latin typeface="Comic Sans MS" panose="030F0702030302020204" pitchFamily="66" charset="0"/>
            </a:endParaRPr>
          </a:p>
        </p:txBody>
      </p:sp>
    </p:spTree>
    <p:extLst>
      <p:ext uri="{BB962C8B-B14F-4D97-AF65-F5344CB8AC3E}">
        <p14:creationId xmlns:p14="http://schemas.microsoft.com/office/powerpoint/2010/main" val="2924064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792B4AC-5380-4D84-8254-7DC480797915}"/>
              </a:ext>
            </a:extLst>
          </p:cNvPr>
          <p:cNvSpPr txBox="1"/>
          <p:nvPr/>
        </p:nvSpPr>
        <p:spPr>
          <a:xfrm>
            <a:off x="2134557" y="2635942"/>
            <a:ext cx="4874885" cy="1015663"/>
          </a:xfrm>
          <a:prstGeom prst="rect">
            <a:avLst/>
          </a:prstGeom>
          <a:noFill/>
        </p:spPr>
        <p:txBody>
          <a:bodyPr wrap="square" rtlCol="0">
            <a:spAutoFit/>
          </a:bodyPr>
          <a:lstStyle/>
          <a:p>
            <a:r>
              <a:rPr lang="en-US" altLang="zh-CN" sz="6000" b="1" dirty="0">
                <a:effectLst>
                  <a:outerShdw blurRad="38100" dist="38100" dir="2700000" algn="tl">
                    <a:srgbClr val="000000">
                      <a:alpha val="43137"/>
                    </a:srgbClr>
                  </a:outerShdw>
                </a:effectLst>
                <a:latin typeface="Comic Sans MS" panose="030F0702030302020204" pitchFamily="66" charset="0"/>
                <a:cs typeface="Dubai Light" panose="020B0604020202020204" pitchFamily="34" charset="-78"/>
              </a:rPr>
              <a:t>Introduction</a:t>
            </a:r>
            <a:endParaRPr lang="zh-CN" altLang="en-US" sz="6000" b="1" dirty="0">
              <a:effectLst>
                <a:outerShdw blurRad="38100" dist="38100" dir="2700000" algn="tl">
                  <a:srgbClr val="000000">
                    <a:alpha val="43137"/>
                  </a:srgbClr>
                </a:outerShdw>
              </a:effectLst>
              <a:latin typeface="Comic Sans MS" panose="030F0702030302020204" pitchFamily="66" charset="0"/>
              <a:cs typeface="Dubai Light" panose="020B0604020202020204" pitchFamily="34" charset="-78"/>
            </a:endParaRPr>
          </a:p>
        </p:txBody>
      </p:sp>
    </p:spTree>
    <p:extLst>
      <p:ext uri="{BB962C8B-B14F-4D97-AF65-F5344CB8AC3E}">
        <p14:creationId xmlns:p14="http://schemas.microsoft.com/office/powerpoint/2010/main" val="3633886958"/>
      </p:ext>
    </p:extLst>
  </p:cSld>
  <p:clrMapOvr>
    <a:masterClrMapping/>
  </p:clrMapOvr>
  <mc:AlternateContent xmlns:mc="http://schemas.openxmlformats.org/markup-compatibility/2006">
    <mc:Choice xmlns:p14="http://schemas.microsoft.com/office/powerpoint/2010/main" Requires="p14">
      <p:transition spd="slow" p14:dur="2000" advTm="4457"/>
    </mc:Choice>
    <mc:Fallback>
      <p:transition spd="slow" advTm="4457"/>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03C3FA7-F16A-4955-A938-B9126B33AE4D}"/>
              </a:ext>
            </a:extLst>
          </p:cNvPr>
          <p:cNvSpPr txBox="1"/>
          <p:nvPr/>
        </p:nvSpPr>
        <p:spPr>
          <a:xfrm>
            <a:off x="245970" y="436583"/>
            <a:ext cx="1810111" cy="461665"/>
          </a:xfrm>
          <a:prstGeom prst="rect">
            <a:avLst/>
          </a:prstGeom>
          <a:solidFill>
            <a:schemeClr val="accent4">
              <a:lumMod val="75000"/>
            </a:schemeClr>
          </a:solidFill>
        </p:spPr>
        <p:txBody>
          <a:bodyPr wrap="none" rtlCol="0">
            <a:spAutoFit/>
          </a:bodyPr>
          <a:lstStyle/>
          <a:p>
            <a:pPr>
              <a:spcBef>
                <a:spcPts val="1200"/>
              </a:spcBef>
              <a:spcAft>
                <a:spcPts val="400"/>
              </a:spcAft>
            </a:pPr>
            <a:r>
              <a:rPr lang="en-US" altLang="zh-CN" sz="2400" b="1" dirty="0">
                <a:solidFill>
                  <a:srgbClr val="000000"/>
                </a:solidFill>
                <a:latin typeface="Comic Sans MS" panose="030F0702030302020204" pitchFamily="66" charset="0"/>
              </a:rPr>
              <a:t>Reviewer 3</a:t>
            </a:r>
          </a:p>
        </p:txBody>
      </p:sp>
      <p:sp>
        <p:nvSpPr>
          <p:cNvPr id="2" name="矩形 1">
            <a:extLst>
              <a:ext uri="{FF2B5EF4-FFF2-40B4-BE49-F238E27FC236}">
                <a16:creationId xmlns:a16="http://schemas.microsoft.com/office/drawing/2014/main" id="{B811A688-191B-4EAD-8F27-3247714C5BEC}"/>
              </a:ext>
            </a:extLst>
          </p:cNvPr>
          <p:cNvSpPr/>
          <p:nvPr/>
        </p:nvSpPr>
        <p:spPr>
          <a:xfrm>
            <a:off x="306029" y="1294070"/>
            <a:ext cx="8064541" cy="646331"/>
          </a:xfrm>
          <a:prstGeom prst="rect">
            <a:avLst/>
          </a:prstGeom>
        </p:spPr>
        <p:txBody>
          <a:bodyPr wrap="square">
            <a:spAutoFit/>
          </a:bodyPr>
          <a:lstStyle/>
          <a:p>
            <a:pPr marL="342900" indent="-342900" algn="just">
              <a:buFont typeface="+mj-lt"/>
              <a:buAutoNum type="arabicPeriod" startAt="2"/>
            </a:pPr>
            <a:r>
              <a:rPr lang="en-US" altLang="zh-CN" dirty="0">
                <a:latin typeface="Comic Sans MS" panose="030F0702030302020204" pitchFamily="66" charset="0"/>
              </a:rPr>
              <a:t>Comment: How to handle the case of </a:t>
            </a:r>
            <a:r>
              <a:rPr lang="en-US" altLang="zh-CN" b="1" dirty="0">
                <a:latin typeface="Comic Sans MS" panose="030F0702030302020204" pitchFamily="66" charset="0"/>
              </a:rPr>
              <a:t>input-related</a:t>
            </a:r>
            <a:r>
              <a:rPr lang="en-US" altLang="zh-CN" dirty="0">
                <a:latin typeface="Comic Sans MS" panose="030F0702030302020204" pitchFamily="66" charset="0"/>
              </a:rPr>
              <a:t> ORGs, i.e., the ORG's size depends on the inputs of the app?</a:t>
            </a:r>
            <a:endParaRPr lang="zh-CN" altLang="zh-CN" dirty="0">
              <a:latin typeface="Comic Sans MS" panose="030F0702030302020204" pitchFamily="66" charset="0"/>
            </a:endParaRPr>
          </a:p>
        </p:txBody>
      </p:sp>
      <p:sp>
        <p:nvSpPr>
          <p:cNvPr id="9" name="矩形 8">
            <a:extLst>
              <a:ext uri="{FF2B5EF4-FFF2-40B4-BE49-F238E27FC236}">
                <a16:creationId xmlns:a16="http://schemas.microsoft.com/office/drawing/2014/main" id="{8296949D-CB86-4096-B929-0A0243F6157D}"/>
              </a:ext>
            </a:extLst>
          </p:cNvPr>
          <p:cNvSpPr/>
          <p:nvPr/>
        </p:nvSpPr>
        <p:spPr>
          <a:xfrm>
            <a:off x="773430" y="2114818"/>
            <a:ext cx="7597140" cy="1477328"/>
          </a:xfrm>
          <a:prstGeom prst="rect">
            <a:avLst/>
          </a:prstGeom>
          <a:solidFill>
            <a:schemeClr val="accent4">
              <a:lumMod val="60000"/>
              <a:lumOff val="40000"/>
            </a:schemeClr>
          </a:solidFill>
          <a:ln>
            <a:solidFill>
              <a:schemeClr val="accent4">
                <a:lumMod val="60000"/>
                <a:lumOff val="40000"/>
              </a:schemeClr>
            </a:solidFill>
          </a:ln>
        </p:spPr>
        <p:txBody>
          <a:bodyPr wrap="square">
            <a:spAutoFit/>
          </a:bodyPr>
          <a:lstStyle/>
          <a:p>
            <a:r>
              <a:rPr lang="en-US" altLang="zh-CN" dirty="0">
                <a:latin typeface="Comic Sans MS" panose="030F0702030302020204" pitchFamily="66" charset="0"/>
              </a:rPr>
              <a:t>In our definition, ORG means object reference graph. The vertices denote classes, and the edges denote the reference relationship between objects. Whether the app is input-related or not, the key classes of malware are fixed. Therefore, the size of an ORG is not directly related to the input.</a:t>
            </a:r>
            <a:endParaRPr lang="zh-CN" altLang="en-US" sz="1600" dirty="0">
              <a:latin typeface="Comic Sans MS" panose="030F0702030302020204" pitchFamily="66" charset="0"/>
            </a:endParaRPr>
          </a:p>
        </p:txBody>
      </p:sp>
      <p:sp>
        <p:nvSpPr>
          <p:cNvPr id="13" name="矩形 12">
            <a:extLst>
              <a:ext uri="{FF2B5EF4-FFF2-40B4-BE49-F238E27FC236}">
                <a16:creationId xmlns:a16="http://schemas.microsoft.com/office/drawing/2014/main" id="{0FB63823-BBCC-4F12-B2EF-0AB22F33FFB9}"/>
              </a:ext>
            </a:extLst>
          </p:cNvPr>
          <p:cNvSpPr/>
          <p:nvPr/>
        </p:nvSpPr>
        <p:spPr>
          <a:xfrm>
            <a:off x="306029" y="3770641"/>
            <a:ext cx="8064541" cy="923330"/>
          </a:xfrm>
          <a:prstGeom prst="rect">
            <a:avLst/>
          </a:prstGeom>
        </p:spPr>
        <p:txBody>
          <a:bodyPr wrap="square">
            <a:spAutoFit/>
          </a:bodyPr>
          <a:lstStyle/>
          <a:p>
            <a:pPr marL="342900" indent="-342900">
              <a:buFont typeface="+mj-lt"/>
              <a:buAutoNum type="arabicPeriod" startAt="3"/>
            </a:pPr>
            <a:r>
              <a:rPr lang="en-US" altLang="zh-CN" dirty="0">
                <a:latin typeface="Comic Sans MS" panose="030F0702030302020204" pitchFamily="66" charset="0"/>
              </a:rPr>
              <a:t>Comment: In the experiment, although the total number of apps is beyond 1000, the distributions on families are </a:t>
            </a:r>
            <a:r>
              <a:rPr lang="en-US" altLang="zh-CN" b="1" dirty="0">
                <a:latin typeface="Comic Sans MS" panose="030F0702030302020204" pitchFamily="66" charset="0"/>
              </a:rPr>
              <a:t>not well-distributed</a:t>
            </a:r>
            <a:r>
              <a:rPr lang="en-US" altLang="zh-CN" dirty="0">
                <a:latin typeface="Comic Sans MS" panose="030F0702030302020204" pitchFamily="66" charset="0"/>
              </a:rPr>
              <a:t>, which may be a threat to validity.  </a:t>
            </a:r>
            <a:endParaRPr lang="zh-CN" altLang="zh-CN" dirty="0">
              <a:latin typeface="Comic Sans MS" panose="030F0702030302020204" pitchFamily="66" charset="0"/>
            </a:endParaRPr>
          </a:p>
        </p:txBody>
      </p:sp>
      <p:sp>
        <p:nvSpPr>
          <p:cNvPr id="16" name="矩形 15">
            <a:extLst>
              <a:ext uri="{FF2B5EF4-FFF2-40B4-BE49-F238E27FC236}">
                <a16:creationId xmlns:a16="http://schemas.microsoft.com/office/drawing/2014/main" id="{FFB64706-18D3-4792-979D-E50FD2D25AA3}"/>
              </a:ext>
            </a:extLst>
          </p:cNvPr>
          <p:cNvSpPr/>
          <p:nvPr/>
        </p:nvSpPr>
        <p:spPr>
          <a:xfrm>
            <a:off x="773430" y="4872466"/>
            <a:ext cx="7597140" cy="1477328"/>
          </a:xfrm>
          <a:prstGeom prst="rect">
            <a:avLst/>
          </a:prstGeom>
          <a:solidFill>
            <a:schemeClr val="accent4">
              <a:lumMod val="60000"/>
              <a:lumOff val="40000"/>
            </a:schemeClr>
          </a:solidFill>
          <a:ln>
            <a:solidFill>
              <a:schemeClr val="accent4">
                <a:lumMod val="60000"/>
                <a:lumOff val="40000"/>
              </a:schemeClr>
            </a:solidFill>
          </a:ln>
        </p:spPr>
        <p:txBody>
          <a:bodyPr wrap="square">
            <a:spAutoFit/>
          </a:bodyPr>
          <a:lstStyle/>
          <a:p>
            <a:r>
              <a:rPr lang="zh-CN" altLang="zh-CN" dirty="0">
                <a:latin typeface="Comic Sans MS" panose="030F0702030302020204" pitchFamily="66" charset="0"/>
              </a:rPr>
              <a:t>“</a:t>
            </a:r>
            <a:r>
              <a:rPr lang="en-US" altLang="zh-CN" dirty="0">
                <a:latin typeface="Comic Sans MS" panose="030F0702030302020204" pitchFamily="66" charset="0"/>
              </a:rPr>
              <a:t>Because the spread of different types of malware is different, the proportion in the dataset is inherently uneven. To reduce the impact on validity, we consider each type of virus sample separately. We randomly divide the malware samples of each family into two groups as shown in Table 4.</a:t>
            </a:r>
            <a:r>
              <a:rPr lang="zh-CN" altLang="zh-CN" dirty="0">
                <a:latin typeface="Comic Sans MS" panose="030F0702030302020204" pitchFamily="66" charset="0"/>
              </a:rPr>
              <a:t>”</a:t>
            </a:r>
            <a:endParaRPr lang="zh-CN" altLang="en-US" sz="1600" dirty="0">
              <a:latin typeface="Comic Sans MS" panose="030F0702030302020204" pitchFamily="66" charset="0"/>
            </a:endParaRPr>
          </a:p>
        </p:txBody>
      </p:sp>
    </p:spTree>
    <p:extLst>
      <p:ext uri="{BB962C8B-B14F-4D97-AF65-F5344CB8AC3E}">
        <p14:creationId xmlns:p14="http://schemas.microsoft.com/office/powerpoint/2010/main" val="849269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03C3FA7-F16A-4955-A938-B9126B33AE4D}"/>
              </a:ext>
            </a:extLst>
          </p:cNvPr>
          <p:cNvSpPr txBox="1"/>
          <p:nvPr/>
        </p:nvSpPr>
        <p:spPr>
          <a:xfrm>
            <a:off x="245970" y="436583"/>
            <a:ext cx="1810111" cy="461665"/>
          </a:xfrm>
          <a:prstGeom prst="rect">
            <a:avLst/>
          </a:prstGeom>
          <a:solidFill>
            <a:schemeClr val="accent4">
              <a:lumMod val="75000"/>
            </a:schemeClr>
          </a:solidFill>
        </p:spPr>
        <p:txBody>
          <a:bodyPr wrap="none" rtlCol="0">
            <a:spAutoFit/>
          </a:bodyPr>
          <a:lstStyle/>
          <a:p>
            <a:pPr>
              <a:spcBef>
                <a:spcPts val="1200"/>
              </a:spcBef>
              <a:spcAft>
                <a:spcPts val="400"/>
              </a:spcAft>
            </a:pPr>
            <a:r>
              <a:rPr lang="en-US" altLang="zh-CN" sz="2400" b="1" dirty="0">
                <a:solidFill>
                  <a:srgbClr val="000000"/>
                </a:solidFill>
                <a:latin typeface="Comic Sans MS" panose="030F0702030302020204" pitchFamily="66" charset="0"/>
              </a:rPr>
              <a:t>Reviewer 3</a:t>
            </a:r>
          </a:p>
        </p:txBody>
      </p:sp>
      <p:sp>
        <p:nvSpPr>
          <p:cNvPr id="2" name="矩形 1">
            <a:extLst>
              <a:ext uri="{FF2B5EF4-FFF2-40B4-BE49-F238E27FC236}">
                <a16:creationId xmlns:a16="http://schemas.microsoft.com/office/drawing/2014/main" id="{B811A688-191B-4EAD-8F27-3247714C5BEC}"/>
              </a:ext>
            </a:extLst>
          </p:cNvPr>
          <p:cNvSpPr/>
          <p:nvPr/>
        </p:nvSpPr>
        <p:spPr>
          <a:xfrm>
            <a:off x="306029" y="1294070"/>
            <a:ext cx="8064541" cy="646331"/>
          </a:xfrm>
          <a:prstGeom prst="rect">
            <a:avLst/>
          </a:prstGeom>
        </p:spPr>
        <p:txBody>
          <a:bodyPr wrap="square">
            <a:spAutoFit/>
          </a:bodyPr>
          <a:lstStyle/>
          <a:p>
            <a:pPr marL="342900" indent="-342900" algn="just">
              <a:buFont typeface="+mj-lt"/>
              <a:buAutoNum type="arabicPeriod" startAt="4"/>
            </a:pPr>
            <a:r>
              <a:rPr lang="en-US" altLang="zh-CN" dirty="0">
                <a:latin typeface="Comic Sans MS" panose="030F0702030302020204" pitchFamily="66" charset="0"/>
              </a:rPr>
              <a:t>Comment: Also, in the experiment, there is no direct comparison with closely </a:t>
            </a:r>
            <a:r>
              <a:rPr lang="en-US" altLang="zh-CN" b="1" dirty="0">
                <a:latin typeface="Comic Sans MS" panose="030F0702030302020204" pitchFamily="66" charset="0"/>
              </a:rPr>
              <a:t>related work</a:t>
            </a:r>
            <a:r>
              <a:rPr lang="en-US" altLang="zh-CN" dirty="0">
                <a:latin typeface="Comic Sans MS" panose="030F0702030302020204" pitchFamily="66" charset="0"/>
              </a:rPr>
              <a:t>.</a:t>
            </a:r>
            <a:endParaRPr lang="zh-CN" altLang="zh-CN" dirty="0">
              <a:latin typeface="Comic Sans MS" panose="030F0702030302020204" pitchFamily="66" charset="0"/>
            </a:endParaRPr>
          </a:p>
        </p:txBody>
      </p:sp>
      <p:sp>
        <p:nvSpPr>
          <p:cNvPr id="9" name="矩形 8">
            <a:extLst>
              <a:ext uri="{FF2B5EF4-FFF2-40B4-BE49-F238E27FC236}">
                <a16:creationId xmlns:a16="http://schemas.microsoft.com/office/drawing/2014/main" id="{8296949D-CB86-4096-B929-0A0243F6157D}"/>
              </a:ext>
            </a:extLst>
          </p:cNvPr>
          <p:cNvSpPr/>
          <p:nvPr/>
        </p:nvSpPr>
        <p:spPr>
          <a:xfrm>
            <a:off x="773430" y="2114818"/>
            <a:ext cx="7597140" cy="1200329"/>
          </a:xfrm>
          <a:prstGeom prst="rect">
            <a:avLst/>
          </a:prstGeom>
          <a:solidFill>
            <a:schemeClr val="accent4">
              <a:lumMod val="60000"/>
              <a:lumOff val="40000"/>
            </a:schemeClr>
          </a:solidFill>
          <a:ln>
            <a:solidFill>
              <a:schemeClr val="accent4">
                <a:lumMod val="60000"/>
                <a:lumOff val="40000"/>
              </a:schemeClr>
            </a:solidFill>
          </a:ln>
        </p:spPr>
        <p:txBody>
          <a:bodyPr wrap="square">
            <a:spAutoFit/>
          </a:bodyPr>
          <a:lstStyle/>
          <a:p>
            <a:r>
              <a:rPr lang="en-US" altLang="zh-CN" dirty="0">
                <a:latin typeface="Comic Sans MS" panose="030F0702030302020204" pitchFamily="66" charset="0"/>
              </a:rPr>
              <a:t>We adopted your advice and added a set of experiments to compare our work with the state-of-the-art Android malware detection engines, McAfee in Section 4. Experimental results show that we achieve a better effectiveness with new data.</a:t>
            </a:r>
            <a:endParaRPr lang="zh-CN" altLang="en-US" sz="1600" dirty="0">
              <a:latin typeface="Comic Sans MS" panose="030F0702030302020204" pitchFamily="66" charset="0"/>
            </a:endParaRPr>
          </a:p>
        </p:txBody>
      </p:sp>
      <p:pic>
        <p:nvPicPr>
          <p:cNvPr id="7" name="图片 6">
            <a:extLst>
              <a:ext uri="{FF2B5EF4-FFF2-40B4-BE49-F238E27FC236}">
                <a16:creationId xmlns:a16="http://schemas.microsoft.com/office/drawing/2014/main" id="{740A0377-D419-44FA-9B41-DAE278AC6164}"/>
              </a:ext>
            </a:extLst>
          </p:cNvPr>
          <p:cNvPicPr/>
          <p:nvPr/>
        </p:nvPicPr>
        <p:blipFill>
          <a:blip r:embed="rId3"/>
          <a:stretch>
            <a:fillRect/>
          </a:stretch>
        </p:blipFill>
        <p:spPr>
          <a:xfrm>
            <a:off x="2961322" y="3817224"/>
            <a:ext cx="3221355" cy="2385456"/>
          </a:xfrm>
          <a:prstGeom prst="rect">
            <a:avLst/>
          </a:prstGeom>
        </p:spPr>
      </p:pic>
    </p:spTree>
    <p:extLst>
      <p:ext uri="{BB962C8B-B14F-4D97-AF65-F5344CB8AC3E}">
        <p14:creationId xmlns:p14="http://schemas.microsoft.com/office/powerpoint/2010/main" val="37507205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792B4AC-5380-4D84-8254-7DC480797915}"/>
              </a:ext>
            </a:extLst>
          </p:cNvPr>
          <p:cNvSpPr txBox="1"/>
          <p:nvPr/>
        </p:nvSpPr>
        <p:spPr>
          <a:xfrm>
            <a:off x="3112556" y="2657449"/>
            <a:ext cx="2918888" cy="1015663"/>
          </a:xfrm>
          <a:prstGeom prst="rect">
            <a:avLst/>
          </a:prstGeom>
          <a:noFill/>
        </p:spPr>
        <p:txBody>
          <a:bodyPr wrap="square" rtlCol="0">
            <a:spAutoFit/>
          </a:bodyPr>
          <a:lstStyle/>
          <a:p>
            <a:pPr algn="ctr"/>
            <a:r>
              <a:rPr lang="fr-FR" altLang="zh-CN" sz="6000" b="1" dirty="0">
                <a:effectLst>
                  <a:outerShdw blurRad="38100" dist="38100" dir="2700000" algn="tl">
                    <a:srgbClr val="000000">
                      <a:alpha val="43137"/>
                    </a:srgbClr>
                  </a:outerShdw>
                </a:effectLst>
                <a:latin typeface="Comic Sans MS" panose="030F0702030302020204" pitchFamily="66" charset="0"/>
                <a:cs typeface="Dubai Light" panose="020B0604020202020204" pitchFamily="34" charset="-78"/>
              </a:rPr>
              <a:t>Q &amp; A</a:t>
            </a:r>
          </a:p>
        </p:txBody>
      </p:sp>
      <p:sp>
        <p:nvSpPr>
          <p:cNvPr id="2" name="矩形 1">
            <a:extLst>
              <a:ext uri="{FF2B5EF4-FFF2-40B4-BE49-F238E27FC236}">
                <a16:creationId xmlns:a16="http://schemas.microsoft.com/office/drawing/2014/main" id="{532AB324-2E9A-448F-8474-9D01ED0F145D}"/>
              </a:ext>
            </a:extLst>
          </p:cNvPr>
          <p:cNvSpPr/>
          <p:nvPr/>
        </p:nvSpPr>
        <p:spPr>
          <a:xfrm>
            <a:off x="3416756" y="3783173"/>
            <a:ext cx="2846403" cy="369332"/>
          </a:xfrm>
          <a:prstGeom prst="rect">
            <a:avLst/>
          </a:prstGeom>
        </p:spPr>
        <p:txBody>
          <a:bodyPr wrap="square">
            <a:spAutoFit/>
          </a:bodyPr>
          <a:lstStyle/>
          <a:p>
            <a:r>
              <a:rPr lang="zh-CN" altLang="en-US" b="1" dirty="0">
                <a:solidFill>
                  <a:srgbClr val="0070C0"/>
                </a:solidFill>
                <a:latin typeface="Comic Sans MS" panose="030F0702030302020204" pitchFamily="66" charset="0"/>
              </a:rPr>
              <a:t> wzzhang@hit.edu.cn</a:t>
            </a:r>
          </a:p>
        </p:txBody>
      </p:sp>
      <p:pic>
        <p:nvPicPr>
          <p:cNvPr id="5" name="图片 4">
            <a:extLst>
              <a:ext uri="{FF2B5EF4-FFF2-40B4-BE49-F238E27FC236}">
                <a16:creationId xmlns:a16="http://schemas.microsoft.com/office/drawing/2014/main" id="{0A1EE951-5158-404D-B23A-B4BD612BD89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84289" y="3880230"/>
            <a:ext cx="215858" cy="215858"/>
          </a:xfrm>
          <a:prstGeom prst="rect">
            <a:avLst/>
          </a:prstGeom>
        </p:spPr>
      </p:pic>
    </p:spTree>
    <p:extLst>
      <p:ext uri="{BB962C8B-B14F-4D97-AF65-F5344CB8AC3E}">
        <p14:creationId xmlns:p14="http://schemas.microsoft.com/office/powerpoint/2010/main" val="1415888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79523BF-B3B1-4BD9-A75A-E32A05E1E989}"/>
              </a:ext>
            </a:extLst>
          </p:cNvPr>
          <p:cNvPicPr>
            <a:picLocks noChangeAspect="1"/>
          </p:cNvPicPr>
          <p:nvPr/>
        </p:nvPicPr>
        <p:blipFill>
          <a:blip r:embed="rId3"/>
          <a:stretch>
            <a:fillRect/>
          </a:stretch>
        </p:blipFill>
        <p:spPr>
          <a:xfrm>
            <a:off x="274670" y="843734"/>
            <a:ext cx="8594660" cy="5170532"/>
          </a:xfrm>
          <a:prstGeom prst="rect">
            <a:avLst/>
          </a:prstGeom>
        </p:spPr>
      </p:pic>
    </p:spTree>
    <p:extLst>
      <p:ext uri="{BB962C8B-B14F-4D97-AF65-F5344CB8AC3E}">
        <p14:creationId xmlns:p14="http://schemas.microsoft.com/office/powerpoint/2010/main" val="2149500417"/>
      </p:ext>
    </p:extLst>
  </p:cSld>
  <p:clrMapOvr>
    <a:masterClrMapping/>
  </p:clrMapOvr>
  <mc:AlternateContent xmlns:mc="http://schemas.openxmlformats.org/markup-compatibility/2006">
    <mc:Choice xmlns:p14="http://schemas.microsoft.com/office/powerpoint/2010/main" Requires="p14">
      <p:transition spd="slow" p14:dur="2000" advTm="51482"/>
    </mc:Choice>
    <mc:Fallback>
      <p:transition spd="slow" advTm="5148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5363A78-DFAB-4871-AEC5-ED15E9E77FC6}"/>
              </a:ext>
            </a:extLst>
          </p:cNvPr>
          <p:cNvPicPr>
            <a:picLocks noChangeAspect="1"/>
          </p:cNvPicPr>
          <p:nvPr/>
        </p:nvPicPr>
        <p:blipFill>
          <a:blip r:embed="rId3"/>
          <a:stretch>
            <a:fillRect/>
          </a:stretch>
        </p:blipFill>
        <p:spPr>
          <a:xfrm>
            <a:off x="2204963" y="1265208"/>
            <a:ext cx="6776960" cy="4862421"/>
          </a:xfrm>
          <a:prstGeom prst="rect">
            <a:avLst/>
          </a:prstGeom>
        </p:spPr>
      </p:pic>
      <p:pic>
        <p:nvPicPr>
          <p:cNvPr id="3" name="图片 2">
            <a:extLst>
              <a:ext uri="{FF2B5EF4-FFF2-40B4-BE49-F238E27FC236}">
                <a16:creationId xmlns:a16="http://schemas.microsoft.com/office/drawing/2014/main" id="{DE7216FA-CEAB-4AFB-B3B8-1C43B69F5EC0}"/>
              </a:ext>
            </a:extLst>
          </p:cNvPr>
          <p:cNvPicPr>
            <a:picLocks noChangeAspect="1"/>
          </p:cNvPicPr>
          <p:nvPr/>
        </p:nvPicPr>
        <p:blipFill>
          <a:blip r:embed="rId4"/>
          <a:stretch>
            <a:fillRect/>
          </a:stretch>
        </p:blipFill>
        <p:spPr>
          <a:xfrm>
            <a:off x="452211" y="5249616"/>
            <a:ext cx="1752752" cy="1379340"/>
          </a:xfrm>
          <a:prstGeom prst="rect">
            <a:avLst/>
          </a:prstGeom>
        </p:spPr>
      </p:pic>
      <p:sp>
        <p:nvSpPr>
          <p:cNvPr id="5" name="矩形 4">
            <a:extLst>
              <a:ext uri="{FF2B5EF4-FFF2-40B4-BE49-F238E27FC236}">
                <a16:creationId xmlns:a16="http://schemas.microsoft.com/office/drawing/2014/main" id="{1B45367A-7982-4335-BB3B-E8A4E6059294}"/>
              </a:ext>
            </a:extLst>
          </p:cNvPr>
          <p:cNvSpPr/>
          <p:nvPr/>
        </p:nvSpPr>
        <p:spPr>
          <a:xfrm>
            <a:off x="452211" y="650090"/>
            <a:ext cx="4987263" cy="461665"/>
          </a:xfrm>
          <a:prstGeom prst="rect">
            <a:avLst/>
          </a:prstGeom>
        </p:spPr>
        <p:txBody>
          <a:bodyPr wrap="none">
            <a:spAutoFit/>
          </a:bodyPr>
          <a:lstStyle/>
          <a:p>
            <a:r>
              <a:rPr lang="en-US" altLang="zh-CN" sz="2400" b="1" dirty="0">
                <a:solidFill>
                  <a:srgbClr val="C00000"/>
                </a:solidFill>
                <a:latin typeface="Comic Sans MS" panose="030F0702030302020204" pitchFamily="66" charset="0"/>
              </a:rPr>
              <a:t>Urgent defense solution wanted!</a:t>
            </a:r>
            <a:endParaRPr lang="zh-CN" altLang="en-US" sz="2400" b="1" dirty="0">
              <a:solidFill>
                <a:srgbClr val="C00000"/>
              </a:solidFill>
              <a:latin typeface="Comic Sans MS" panose="030F0702030302020204" pitchFamily="66" charset="0"/>
            </a:endParaRPr>
          </a:p>
        </p:txBody>
      </p:sp>
    </p:spTree>
    <p:extLst>
      <p:ext uri="{BB962C8B-B14F-4D97-AF65-F5344CB8AC3E}">
        <p14:creationId xmlns:p14="http://schemas.microsoft.com/office/powerpoint/2010/main" val="106003283"/>
      </p:ext>
    </p:extLst>
  </p:cSld>
  <p:clrMapOvr>
    <a:masterClrMapping/>
  </p:clrMapOvr>
  <mc:AlternateContent xmlns:mc="http://schemas.openxmlformats.org/markup-compatibility/2006">
    <mc:Choice xmlns:p14="http://schemas.microsoft.com/office/powerpoint/2010/main" Requires="p14">
      <p:transition spd="slow" p14:dur="2000" advTm="38816"/>
    </mc:Choice>
    <mc:Fallback>
      <p:transition spd="slow" advTm="388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435AFB9-1060-495F-837E-15195E1B1410}"/>
              </a:ext>
            </a:extLst>
          </p:cNvPr>
          <p:cNvPicPr>
            <a:picLocks noChangeAspect="1"/>
          </p:cNvPicPr>
          <p:nvPr/>
        </p:nvPicPr>
        <p:blipFill>
          <a:blip r:embed="rId3"/>
          <a:stretch>
            <a:fillRect/>
          </a:stretch>
        </p:blipFill>
        <p:spPr>
          <a:xfrm>
            <a:off x="798381" y="5156728"/>
            <a:ext cx="1726705" cy="1290112"/>
          </a:xfrm>
          <a:prstGeom prst="rect">
            <a:avLst/>
          </a:prstGeom>
        </p:spPr>
      </p:pic>
      <p:pic>
        <p:nvPicPr>
          <p:cNvPr id="5" name="图片 4">
            <a:extLst>
              <a:ext uri="{FF2B5EF4-FFF2-40B4-BE49-F238E27FC236}">
                <a16:creationId xmlns:a16="http://schemas.microsoft.com/office/drawing/2014/main" id="{97FF0D73-906E-4130-8BEB-E157FAD35438}"/>
              </a:ext>
            </a:extLst>
          </p:cNvPr>
          <p:cNvPicPr>
            <a:picLocks noChangeAspect="1"/>
          </p:cNvPicPr>
          <p:nvPr/>
        </p:nvPicPr>
        <p:blipFill>
          <a:blip r:embed="rId4"/>
          <a:stretch>
            <a:fillRect/>
          </a:stretch>
        </p:blipFill>
        <p:spPr>
          <a:xfrm>
            <a:off x="794462" y="1394760"/>
            <a:ext cx="1730624" cy="1198994"/>
          </a:xfrm>
          <a:prstGeom prst="rect">
            <a:avLst/>
          </a:prstGeom>
        </p:spPr>
      </p:pic>
      <p:pic>
        <p:nvPicPr>
          <p:cNvPr id="6" name="图片 5">
            <a:extLst>
              <a:ext uri="{FF2B5EF4-FFF2-40B4-BE49-F238E27FC236}">
                <a16:creationId xmlns:a16="http://schemas.microsoft.com/office/drawing/2014/main" id="{384ECA59-AAA4-4B30-AC09-2315CC12DF9A}"/>
              </a:ext>
            </a:extLst>
          </p:cNvPr>
          <p:cNvPicPr>
            <a:picLocks noChangeAspect="1"/>
          </p:cNvPicPr>
          <p:nvPr/>
        </p:nvPicPr>
        <p:blipFill>
          <a:blip r:embed="rId5"/>
          <a:stretch>
            <a:fillRect/>
          </a:stretch>
        </p:blipFill>
        <p:spPr>
          <a:xfrm>
            <a:off x="794462" y="3265856"/>
            <a:ext cx="1730624" cy="1244429"/>
          </a:xfrm>
          <a:prstGeom prst="rect">
            <a:avLst/>
          </a:prstGeom>
        </p:spPr>
      </p:pic>
      <p:sp>
        <p:nvSpPr>
          <p:cNvPr id="7" name="矩形 6">
            <a:extLst>
              <a:ext uri="{FF2B5EF4-FFF2-40B4-BE49-F238E27FC236}">
                <a16:creationId xmlns:a16="http://schemas.microsoft.com/office/drawing/2014/main" id="{163470BC-583C-42FB-B1F5-68427A3291DC}"/>
              </a:ext>
            </a:extLst>
          </p:cNvPr>
          <p:cNvSpPr/>
          <p:nvPr/>
        </p:nvSpPr>
        <p:spPr>
          <a:xfrm>
            <a:off x="740754" y="2612147"/>
            <a:ext cx="2076209" cy="369332"/>
          </a:xfrm>
          <a:prstGeom prst="rect">
            <a:avLst/>
          </a:prstGeom>
        </p:spPr>
        <p:txBody>
          <a:bodyPr wrap="none">
            <a:spAutoFit/>
          </a:bodyPr>
          <a:lstStyle/>
          <a:p>
            <a:r>
              <a:rPr lang="en-US" altLang="zh-CN" dirty="0">
                <a:latin typeface="Comic Sans MS" panose="030F0702030302020204" pitchFamily="66" charset="0"/>
              </a:rPr>
              <a:t>Static </a:t>
            </a:r>
            <a:r>
              <a:rPr lang="zh-CN" altLang="en-US" dirty="0">
                <a:latin typeface="Comic Sans MS" panose="030F0702030302020204" pitchFamily="66" charset="0"/>
              </a:rPr>
              <a:t>Defenders</a:t>
            </a:r>
          </a:p>
        </p:txBody>
      </p:sp>
      <p:sp>
        <p:nvSpPr>
          <p:cNvPr id="9" name="矩形 8">
            <a:extLst>
              <a:ext uri="{FF2B5EF4-FFF2-40B4-BE49-F238E27FC236}">
                <a16:creationId xmlns:a16="http://schemas.microsoft.com/office/drawing/2014/main" id="{05B4047B-4EAC-47D8-8DC3-81009B8603E6}"/>
              </a:ext>
            </a:extLst>
          </p:cNvPr>
          <p:cNvSpPr/>
          <p:nvPr/>
        </p:nvSpPr>
        <p:spPr>
          <a:xfrm>
            <a:off x="740753" y="4527064"/>
            <a:ext cx="2284600" cy="369332"/>
          </a:xfrm>
          <a:prstGeom prst="rect">
            <a:avLst/>
          </a:prstGeom>
        </p:spPr>
        <p:txBody>
          <a:bodyPr wrap="none">
            <a:spAutoFit/>
          </a:bodyPr>
          <a:lstStyle/>
          <a:p>
            <a:r>
              <a:rPr lang="en-US" altLang="zh-CN" dirty="0">
                <a:latin typeface="Comic Sans MS" panose="030F0702030302020204" pitchFamily="66" charset="0"/>
              </a:rPr>
              <a:t>Dynamic </a:t>
            </a:r>
            <a:r>
              <a:rPr lang="zh-CN" altLang="en-US" dirty="0">
                <a:latin typeface="Comic Sans MS" panose="030F0702030302020204" pitchFamily="66" charset="0"/>
              </a:rPr>
              <a:t>Defenders</a:t>
            </a:r>
          </a:p>
        </p:txBody>
      </p:sp>
      <p:sp>
        <p:nvSpPr>
          <p:cNvPr id="10" name="矩形 9">
            <a:extLst>
              <a:ext uri="{FF2B5EF4-FFF2-40B4-BE49-F238E27FC236}">
                <a16:creationId xmlns:a16="http://schemas.microsoft.com/office/drawing/2014/main" id="{BC0655EE-78D3-4816-B8B5-E99B92994E59}"/>
              </a:ext>
            </a:extLst>
          </p:cNvPr>
          <p:cNvSpPr/>
          <p:nvPr/>
        </p:nvSpPr>
        <p:spPr>
          <a:xfrm>
            <a:off x="794462" y="6446840"/>
            <a:ext cx="2452916" cy="369332"/>
          </a:xfrm>
          <a:prstGeom prst="rect">
            <a:avLst/>
          </a:prstGeom>
        </p:spPr>
        <p:txBody>
          <a:bodyPr wrap="none">
            <a:spAutoFit/>
          </a:bodyPr>
          <a:lstStyle/>
          <a:p>
            <a:r>
              <a:rPr lang="en-US" altLang="zh-CN" dirty="0">
                <a:latin typeface="Comic Sans MS" panose="030F0702030302020204" pitchFamily="66" charset="0"/>
              </a:rPr>
              <a:t>ML-based </a:t>
            </a:r>
            <a:r>
              <a:rPr lang="zh-CN" altLang="en-US" dirty="0">
                <a:latin typeface="Comic Sans MS" panose="030F0702030302020204" pitchFamily="66" charset="0"/>
              </a:rPr>
              <a:t>Defenders</a:t>
            </a:r>
          </a:p>
        </p:txBody>
      </p:sp>
      <p:sp>
        <p:nvSpPr>
          <p:cNvPr id="12" name="文本框 11">
            <a:extLst>
              <a:ext uri="{FF2B5EF4-FFF2-40B4-BE49-F238E27FC236}">
                <a16:creationId xmlns:a16="http://schemas.microsoft.com/office/drawing/2014/main" id="{F5F8896B-D185-42AD-A392-EEE155FE0568}"/>
              </a:ext>
            </a:extLst>
          </p:cNvPr>
          <p:cNvSpPr txBox="1"/>
          <p:nvPr/>
        </p:nvSpPr>
        <p:spPr>
          <a:xfrm>
            <a:off x="461870" y="537078"/>
            <a:ext cx="3494867" cy="461665"/>
          </a:xfrm>
          <a:prstGeom prst="rect">
            <a:avLst/>
          </a:prstGeom>
          <a:solidFill>
            <a:schemeClr val="accent4">
              <a:lumMod val="75000"/>
            </a:schemeClr>
          </a:solidFill>
        </p:spPr>
        <p:txBody>
          <a:bodyPr wrap="none" rtlCol="0">
            <a:spAutoFit/>
          </a:bodyPr>
          <a:lstStyle/>
          <a:p>
            <a:r>
              <a:rPr lang="en-US" altLang="zh-CN" sz="2400" dirty="0">
                <a:solidFill>
                  <a:srgbClr val="333333"/>
                </a:solidFill>
                <a:latin typeface="Comic Sans MS" panose="030F0702030302020204" pitchFamily="66" charset="0"/>
              </a:rPr>
              <a:t>Off-the-shelf Solution</a:t>
            </a:r>
          </a:p>
        </p:txBody>
      </p:sp>
      <p:grpSp>
        <p:nvGrpSpPr>
          <p:cNvPr id="20" name="组合 19">
            <a:extLst>
              <a:ext uri="{FF2B5EF4-FFF2-40B4-BE49-F238E27FC236}">
                <a16:creationId xmlns:a16="http://schemas.microsoft.com/office/drawing/2014/main" id="{882C866F-9A6F-4691-A5DC-8207298EFFDB}"/>
              </a:ext>
            </a:extLst>
          </p:cNvPr>
          <p:cNvGrpSpPr/>
          <p:nvPr/>
        </p:nvGrpSpPr>
        <p:grpSpPr>
          <a:xfrm>
            <a:off x="2934119" y="1605087"/>
            <a:ext cx="1022618" cy="769687"/>
            <a:chOff x="2934119" y="1605087"/>
            <a:chExt cx="1022618" cy="769687"/>
          </a:xfrm>
        </p:grpSpPr>
        <p:pic>
          <p:nvPicPr>
            <p:cNvPr id="19" name="图片 18">
              <a:extLst>
                <a:ext uri="{FF2B5EF4-FFF2-40B4-BE49-F238E27FC236}">
                  <a16:creationId xmlns:a16="http://schemas.microsoft.com/office/drawing/2014/main" id="{BEBEAAE7-283D-4BC7-AD67-3BF98DEE3932}"/>
                </a:ext>
              </a:extLst>
            </p:cNvPr>
            <p:cNvPicPr>
              <a:picLocks noChangeAspect="1"/>
            </p:cNvPicPr>
            <p:nvPr/>
          </p:nvPicPr>
          <p:blipFill>
            <a:blip r:embed="rId6"/>
            <a:stretch>
              <a:fillRect/>
            </a:stretch>
          </p:blipFill>
          <p:spPr>
            <a:xfrm>
              <a:off x="3025353" y="1605087"/>
              <a:ext cx="662997" cy="769687"/>
            </a:xfrm>
            <a:prstGeom prst="rect">
              <a:avLst/>
            </a:prstGeom>
          </p:spPr>
        </p:pic>
        <p:sp>
          <p:nvSpPr>
            <p:cNvPr id="15" name="箭头: 右 14">
              <a:extLst>
                <a:ext uri="{FF2B5EF4-FFF2-40B4-BE49-F238E27FC236}">
                  <a16:creationId xmlns:a16="http://schemas.microsoft.com/office/drawing/2014/main" id="{0B51142A-96FB-42C8-A9EA-DF25586A07DA}"/>
                </a:ext>
              </a:extLst>
            </p:cNvPr>
            <p:cNvSpPr/>
            <p:nvPr/>
          </p:nvSpPr>
          <p:spPr>
            <a:xfrm>
              <a:off x="2934119" y="1680986"/>
              <a:ext cx="1022618" cy="617890"/>
            </a:xfrm>
            <a:prstGeom prst="rightArrow">
              <a:avLst/>
            </a:prstGeom>
            <a:solidFill>
              <a:srgbClr val="C00000">
                <a:alpha val="7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42FEA5A1-2DE2-47D0-A937-530A94AF7EB5}"/>
              </a:ext>
            </a:extLst>
          </p:cNvPr>
          <p:cNvGrpSpPr/>
          <p:nvPr/>
        </p:nvGrpSpPr>
        <p:grpSpPr>
          <a:xfrm>
            <a:off x="2934119" y="3503226"/>
            <a:ext cx="1022618" cy="769687"/>
            <a:chOff x="2934119" y="1605087"/>
            <a:chExt cx="1022618" cy="769687"/>
          </a:xfrm>
        </p:grpSpPr>
        <p:pic>
          <p:nvPicPr>
            <p:cNvPr id="23" name="图片 22">
              <a:extLst>
                <a:ext uri="{FF2B5EF4-FFF2-40B4-BE49-F238E27FC236}">
                  <a16:creationId xmlns:a16="http://schemas.microsoft.com/office/drawing/2014/main" id="{73932194-F9CB-4DFA-97D8-A52E04CE5085}"/>
                </a:ext>
              </a:extLst>
            </p:cNvPr>
            <p:cNvPicPr>
              <a:picLocks noChangeAspect="1"/>
            </p:cNvPicPr>
            <p:nvPr/>
          </p:nvPicPr>
          <p:blipFill>
            <a:blip r:embed="rId6"/>
            <a:stretch>
              <a:fillRect/>
            </a:stretch>
          </p:blipFill>
          <p:spPr>
            <a:xfrm>
              <a:off x="3025353" y="1605087"/>
              <a:ext cx="662997" cy="769687"/>
            </a:xfrm>
            <a:prstGeom prst="rect">
              <a:avLst/>
            </a:prstGeom>
          </p:spPr>
        </p:pic>
        <p:sp>
          <p:nvSpPr>
            <p:cNvPr id="24" name="箭头: 右 23">
              <a:extLst>
                <a:ext uri="{FF2B5EF4-FFF2-40B4-BE49-F238E27FC236}">
                  <a16:creationId xmlns:a16="http://schemas.microsoft.com/office/drawing/2014/main" id="{2F0174D1-54B5-472D-A452-0DD979411823}"/>
                </a:ext>
              </a:extLst>
            </p:cNvPr>
            <p:cNvSpPr/>
            <p:nvPr/>
          </p:nvSpPr>
          <p:spPr>
            <a:xfrm>
              <a:off x="2934119" y="1680986"/>
              <a:ext cx="1022618" cy="617890"/>
            </a:xfrm>
            <a:prstGeom prst="rightArrow">
              <a:avLst/>
            </a:prstGeom>
            <a:solidFill>
              <a:srgbClr val="C00000">
                <a:alpha val="7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4542B8D6-3944-4998-BD8D-0E837E6C2001}"/>
              </a:ext>
            </a:extLst>
          </p:cNvPr>
          <p:cNvGrpSpPr/>
          <p:nvPr/>
        </p:nvGrpSpPr>
        <p:grpSpPr>
          <a:xfrm>
            <a:off x="2934119" y="5416821"/>
            <a:ext cx="1022618" cy="769687"/>
            <a:chOff x="2934119" y="1605087"/>
            <a:chExt cx="1022618" cy="769687"/>
          </a:xfrm>
        </p:grpSpPr>
        <p:pic>
          <p:nvPicPr>
            <p:cNvPr id="26" name="图片 25">
              <a:extLst>
                <a:ext uri="{FF2B5EF4-FFF2-40B4-BE49-F238E27FC236}">
                  <a16:creationId xmlns:a16="http://schemas.microsoft.com/office/drawing/2014/main" id="{92C25C06-6CF1-4446-8A84-2EC345F72FD9}"/>
                </a:ext>
              </a:extLst>
            </p:cNvPr>
            <p:cNvPicPr>
              <a:picLocks noChangeAspect="1"/>
            </p:cNvPicPr>
            <p:nvPr/>
          </p:nvPicPr>
          <p:blipFill>
            <a:blip r:embed="rId6"/>
            <a:stretch>
              <a:fillRect/>
            </a:stretch>
          </p:blipFill>
          <p:spPr>
            <a:xfrm>
              <a:off x="3025353" y="1605087"/>
              <a:ext cx="662997" cy="769687"/>
            </a:xfrm>
            <a:prstGeom prst="rect">
              <a:avLst/>
            </a:prstGeom>
          </p:spPr>
        </p:pic>
        <p:sp>
          <p:nvSpPr>
            <p:cNvPr id="27" name="箭头: 右 26">
              <a:extLst>
                <a:ext uri="{FF2B5EF4-FFF2-40B4-BE49-F238E27FC236}">
                  <a16:creationId xmlns:a16="http://schemas.microsoft.com/office/drawing/2014/main" id="{EFBC07E9-8267-4664-8F07-7B91511CE215}"/>
                </a:ext>
              </a:extLst>
            </p:cNvPr>
            <p:cNvSpPr/>
            <p:nvPr/>
          </p:nvSpPr>
          <p:spPr>
            <a:xfrm>
              <a:off x="2934119" y="1680986"/>
              <a:ext cx="1022618" cy="617890"/>
            </a:xfrm>
            <a:prstGeom prst="rightArrow">
              <a:avLst/>
            </a:prstGeom>
            <a:solidFill>
              <a:srgbClr val="C00000">
                <a:alpha val="7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a:extLst>
              <a:ext uri="{FF2B5EF4-FFF2-40B4-BE49-F238E27FC236}">
                <a16:creationId xmlns:a16="http://schemas.microsoft.com/office/drawing/2014/main" id="{5DB6513C-2734-4083-BCAB-2596DFD81E50}"/>
              </a:ext>
            </a:extLst>
          </p:cNvPr>
          <p:cNvSpPr txBox="1"/>
          <p:nvPr/>
        </p:nvSpPr>
        <p:spPr>
          <a:xfrm>
            <a:off x="4457004" y="1277314"/>
            <a:ext cx="4474760"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chemeClr val="accent6">
                    <a:lumMod val="75000"/>
                  </a:schemeClr>
                </a:solidFill>
                <a:latin typeface="Comic Sans MS" panose="030F0702030302020204" pitchFamily="66" charset="0"/>
              </a:rPr>
              <a:t>high code coverage</a:t>
            </a:r>
          </a:p>
          <a:p>
            <a:pPr marL="285750" indent="-285750">
              <a:buFont typeface="Arial" panose="020B0604020202020204" pitchFamily="34" charset="0"/>
              <a:buChar char="•"/>
            </a:pPr>
            <a:r>
              <a:rPr lang="en-US" altLang="zh-CN" dirty="0">
                <a:solidFill>
                  <a:schemeClr val="accent6">
                    <a:lumMod val="75000"/>
                  </a:schemeClr>
                </a:solidFill>
                <a:latin typeface="Comic Sans MS" panose="030F0702030302020204" pitchFamily="66" charset="0"/>
              </a:rPr>
              <a:t>low consumption</a:t>
            </a:r>
          </a:p>
          <a:p>
            <a:pPr marL="285750" indent="-285750">
              <a:buFont typeface="Arial" panose="020B0604020202020204" pitchFamily="34" charset="0"/>
              <a:buChar char="•"/>
            </a:pPr>
            <a:r>
              <a:rPr lang="en-US" altLang="zh-CN" dirty="0">
                <a:solidFill>
                  <a:srgbClr val="C00000"/>
                </a:solidFill>
                <a:latin typeface="Comic Sans MS" panose="030F0702030302020204" pitchFamily="66" charset="0"/>
              </a:rPr>
              <a:t>Lacks an actual execution path</a:t>
            </a:r>
          </a:p>
          <a:p>
            <a:pPr marL="285750" indent="-285750">
              <a:buFont typeface="Arial" panose="020B0604020202020204" pitchFamily="34" charset="0"/>
              <a:buChar char="•"/>
            </a:pPr>
            <a:r>
              <a:rPr lang="en-US" altLang="zh-CN" dirty="0">
                <a:solidFill>
                  <a:srgbClr val="C00000"/>
                </a:solidFill>
                <a:latin typeface="Comic Sans MS" panose="030F0702030302020204" pitchFamily="66" charset="0"/>
              </a:rPr>
              <a:t>Lacks associated execution context</a:t>
            </a:r>
          </a:p>
          <a:p>
            <a:pPr marL="285750" indent="-285750">
              <a:buFont typeface="Arial" panose="020B0604020202020204" pitchFamily="34" charset="0"/>
              <a:buChar char="•"/>
            </a:pPr>
            <a:r>
              <a:rPr lang="en-US" altLang="zh-CN" dirty="0">
                <a:solidFill>
                  <a:srgbClr val="C00000"/>
                </a:solidFill>
                <a:latin typeface="Comic Sans MS" panose="030F0702030302020204" pitchFamily="66" charset="0"/>
              </a:rPr>
              <a:t>Inability to Deal with Code Obfuscation and Variants Attacks</a:t>
            </a:r>
            <a:endParaRPr lang="zh-CN" altLang="en-US" dirty="0">
              <a:solidFill>
                <a:srgbClr val="C00000"/>
              </a:solidFill>
            </a:endParaRPr>
          </a:p>
        </p:txBody>
      </p:sp>
      <p:sp>
        <p:nvSpPr>
          <p:cNvPr id="30" name="文本框 29">
            <a:extLst>
              <a:ext uri="{FF2B5EF4-FFF2-40B4-BE49-F238E27FC236}">
                <a16:creationId xmlns:a16="http://schemas.microsoft.com/office/drawing/2014/main" id="{AFDD8B06-DD93-4922-9015-F1363F521C98}"/>
              </a:ext>
            </a:extLst>
          </p:cNvPr>
          <p:cNvSpPr txBox="1"/>
          <p:nvPr/>
        </p:nvSpPr>
        <p:spPr>
          <a:xfrm>
            <a:off x="4457004" y="3287904"/>
            <a:ext cx="4647501"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chemeClr val="accent6">
                    <a:lumMod val="75000"/>
                  </a:schemeClr>
                </a:solidFill>
                <a:latin typeface="Comic Sans MS" panose="030F0702030302020204" pitchFamily="66" charset="0"/>
              </a:rPr>
              <a:t>Resist obfuscation</a:t>
            </a:r>
          </a:p>
          <a:p>
            <a:pPr marL="285750" indent="-285750">
              <a:buFont typeface="Arial" panose="020B0604020202020204" pitchFamily="34" charset="0"/>
              <a:buChar char="•"/>
            </a:pPr>
            <a:r>
              <a:rPr lang="en-US" altLang="zh-CN" dirty="0">
                <a:solidFill>
                  <a:schemeClr val="accent6">
                    <a:lumMod val="75000"/>
                  </a:schemeClr>
                </a:solidFill>
                <a:latin typeface="Comic Sans MS" panose="030F0702030302020204" pitchFamily="66" charset="0"/>
              </a:rPr>
              <a:t>Deal with code encryption</a:t>
            </a:r>
          </a:p>
          <a:p>
            <a:pPr marL="285750" indent="-285750">
              <a:buFont typeface="Arial" panose="020B0604020202020204" pitchFamily="34" charset="0"/>
              <a:buChar char="•"/>
            </a:pPr>
            <a:r>
              <a:rPr lang="en-US" altLang="zh-CN" dirty="0">
                <a:solidFill>
                  <a:srgbClr val="C00000"/>
                </a:solidFill>
                <a:latin typeface="Comic Sans MS" panose="030F0702030302020204" pitchFamily="66" charset="0"/>
              </a:rPr>
              <a:t>Long Detection Time</a:t>
            </a:r>
          </a:p>
          <a:p>
            <a:pPr marL="285750" indent="-285750">
              <a:buFont typeface="Arial" panose="020B0604020202020204" pitchFamily="34" charset="0"/>
              <a:buChar char="•"/>
            </a:pPr>
            <a:r>
              <a:rPr lang="en-US" altLang="zh-CN" dirty="0">
                <a:solidFill>
                  <a:srgbClr val="C00000"/>
                </a:solidFill>
                <a:latin typeface="Comic Sans MS" panose="030F0702030302020204" pitchFamily="66" charset="0"/>
              </a:rPr>
              <a:t>High resource occupancy</a:t>
            </a:r>
          </a:p>
        </p:txBody>
      </p:sp>
      <p:sp>
        <p:nvSpPr>
          <p:cNvPr id="31" name="文本框 30">
            <a:extLst>
              <a:ext uri="{FF2B5EF4-FFF2-40B4-BE49-F238E27FC236}">
                <a16:creationId xmlns:a16="http://schemas.microsoft.com/office/drawing/2014/main" id="{03EA1D8B-F300-4D7B-8301-09A8D0B31C91}"/>
              </a:ext>
            </a:extLst>
          </p:cNvPr>
          <p:cNvSpPr txBox="1"/>
          <p:nvPr/>
        </p:nvSpPr>
        <p:spPr>
          <a:xfrm>
            <a:off x="4449034" y="5201499"/>
            <a:ext cx="4647501"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chemeClr val="accent6">
                    <a:lumMod val="75000"/>
                  </a:schemeClr>
                </a:solidFill>
                <a:latin typeface="Comic Sans MS" panose="030F0702030302020204" pitchFamily="66" charset="0"/>
              </a:rPr>
              <a:t>Resist obfuscation</a:t>
            </a:r>
          </a:p>
          <a:p>
            <a:pPr marL="285750" indent="-285750">
              <a:buFont typeface="Arial" panose="020B0604020202020204" pitchFamily="34" charset="0"/>
              <a:buChar char="•"/>
            </a:pPr>
            <a:r>
              <a:rPr lang="en-US" altLang="zh-CN" dirty="0">
                <a:solidFill>
                  <a:schemeClr val="accent6">
                    <a:lumMod val="75000"/>
                  </a:schemeClr>
                </a:solidFill>
                <a:latin typeface="Comic Sans MS" panose="030F0702030302020204" pitchFamily="66" charset="0"/>
              </a:rPr>
              <a:t>Deal with code encryption</a:t>
            </a:r>
          </a:p>
          <a:p>
            <a:pPr marL="285750" indent="-285750">
              <a:buFont typeface="Arial" panose="020B0604020202020204" pitchFamily="34" charset="0"/>
              <a:buChar char="•"/>
            </a:pPr>
            <a:r>
              <a:rPr lang="en-US" altLang="zh-CN" dirty="0">
                <a:solidFill>
                  <a:srgbClr val="C00000"/>
                </a:solidFill>
                <a:latin typeface="Comic Sans MS" panose="030F0702030302020204" pitchFamily="66" charset="0"/>
              </a:rPr>
              <a:t>Low interpretability</a:t>
            </a:r>
          </a:p>
          <a:p>
            <a:pPr marL="285750" indent="-285750">
              <a:buFont typeface="Arial" panose="020B0604020202020204" pitchFamily="34" charset="0"/>
              <a:buChar char="•"/>
            </a:pPr>
            <a:r>
              <a:rPr lang="en-US" altLang="zh-CN" dirty="0">
                <a:solidFill>
                  <a:srgbClr val="C00000"/>
                </a:solidFill>
                <a:latin typeface="Comic Sans MS" panose="030F0702030302020204" pitchFamily="66" charset="0"/>
              </a:rPr>
              <a:t>High resource occupancy</a:t>
            </a:r>
          </a:p>
          <a:p>
            <a:pPr marL="285750" indent="-285750">
              <a:buFont typeface="Arial" panose="020B0604020202020204" pitchFamily="34" charset="0"/>
              <a:buChar char="•"/>
            </a:pPr>
            <a:r>
              <a:rPr lang="en-US" altLang="zh-CN" dirty="0">
                <a:solidFill>
                  <a:srgbClr val="C00000"/>
                </a:solidFill>
                <a:latin typeface="Comic Sans MS" panose="030F0702030302020204" pitchFamily="66" charset="0"/>
              </a:rPr>
              <a:t>Depends on data quality</a:t>
            </a:r>
          </a:p>
        </p:txBody>
      </p:sp>
    </p:spTree>
    <p:extLst>
      <p:ext uri="{BB962C8B-B14F-4D97-AF65-F5344CB8AC3E}">
        <p14:creationId xmlns:p14="http://schemas.microsoft.com/office/powerpoint/2010/main" val="4050695280"/>
      </p:ext>
    </p:extLst>
  </p:cSld>
  <p:clrMapOvr>
    <a:masterClrMapping/>
  </p:clrMapOvr>
  <mc:AlternateContent xmlns:mc="http://schemas.openxmlformats.org/markup-compatibility/2006">
    <mc:Choice xmlns:p14="http://schemas.microsoft.com/office/powerpoint/2010/main" Requires="p14">
      <p:transition spd="slow" p14:dur="2000" advTm="98775"/>
    </mc:Choice>
    <mc:Fallback>
      <p:transition spd="slow" advTm="9877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a:extLst>
              <a:ext uri="{FF2B5EF4-FFF2-40B4-BE49-F238E27FC236}">
                <a16:creationId xmlns:a16="http://schemas.microsoft.com/office/drawing/2014/main" id="{BA9ABD67-4278-4C55-8313-F67C875013C5}"/>
              </a:ext>
            </a:extLst>
          </p:cNvPr>
          <p:cNvSpPr txBox="1"/>
          <p:nvPr/>
        </p:nvSpPr>
        <p:spPr>
          <a:xfrm>
            <a:off x="461870" y="537078"/>
            <a:ext cx="4570482" cy="461665"/>
          </a:xfrm>
          <a:prstGeom prst="rect">
            <a:avLst/>
          </a:prstGeom>
          <a:solidFill>
            <a:schemeClr val="accent4">
              <a:lumMod val="75000"/>
            </a:schemeClr>
          </a:solidFill>
        </p:spPr>
        <p:txBody>
          <a:bodyPr wrap="none" rtlCol="0">
            <a:spAutoFit/>
          </a:bodyPr>
          <a:lstStyle/>
          <a:p>
            <a:r>
              <a:rPr lang="en-US" altLang="zh-CN" sz="2400" dirty="0">
                <a:latin typeface="Comic Sans MS" panose="030F0702030302020204" pitchFamily="66" charset="0"/>
                <a:ea typeface="宋体" panose="02010600030101010101" pitchFamily="2" charset="-122"/>
                <a:cs typeface="Times New Roman" panose="02020603050405020304" pitchFamily="18" charset="0"/>
              </a:rPr>
              <a:t>Existing Issues and Challenges</a:t>
            </a:r>
            <a:endParaRPr lang="zh-CN" altLang="en-US" sz="2400" dirty="0">
              <a:latin typeface="Comic Sans MS" panose="030F0702030302020204" pitchFamily="66" charset="0"/>
            </a:endParaRPr>
          </a:p>
        </p:txBody>
      </p:sp>
      <p:graphicFrame>
        <p:nvGraphicFramePr>
          <p:cNvPr id="13" name="图示 12">
            <a:extLst>
              <a:ext uri="{FF2B5EF4-FFF2-40B4-BE49-F238E27FC236}">
                <a16:creationId xmlns:a16="http://schemas.microsoft.com/office/drawing/2014/main" id="{D484AF70-1AC1-46B9-8309-8F8EF2FE2271}"/>
              </a:ext>
            </a:extLst>
          </p:cNvPr>
          <p:cNvGraphicFramePr/>
          <p:nvPr>
            <p:extLst>
              <p:ext uri="{D42A27DB-BD31-4B8C-83A1-F6EECF244321}">
                <p14:modId xmlns:p14="http://schemas.microsoft.com/office/powerpoint/2010/main" val="1329224270"/>
              </p:ext>
            </p:extLst>
          </p:nvPr>
        </p:nvGraphicFramePr>
        <p:xfrm>
          <a:off x="1462480" y="1397000"/>
          <a:ext cx="6219039"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矩形 13">
            <a:extLst>
              <a:ext uri="{FF2B5EF4-FFF2-40B4-BE49-F238E27FC236}">
                <a16:creationId xmlns:a16="http://schemas.microsoft.com/office/drawing/2014/main" id="{5C41B1BF-1181-4383-91B6-242B43FB0F67}"/>
              </a:ext>
            </a:extLst>
          </p:cNvPr>
          <p:cNvSpPr/>
          <p:nvPr/>
        </p:nvSpPr>
        <p:spPr>
          <a:xfrm>
            <a:off x="461870" y="5750092"/>
            <a:ext cx="8061345" cy="646331"/>
          </a:xfrm>
          <a:prstGeom prst="rect">
            <a:avLst/>
          </a:prstGeom>
        </p:spPr>
        <p:txBody>
          <a:bodyPr wrap="square">
            <a:spAutoFit/>
          </a:bodyPr>
          <a:lstStyle/>
          <a:p>
            <a:r>
              <a:rPr lang="en-US" altLang="zh-CN" b="1" dirty="0">
                <a:latin typeface="Comic Sans MS" panose="030F0702030302020204" pitchFamily="66" charset="0"/>
                <a:ea typeface="宋体" panose="02010600030101010101" pitchFamily="2" charset="-122"/>
                <a:cs typeface="Times New Roman" panose="02020603050405020304" pitchFamily="18" charset="0"/>
              </a:rPr>
              <a:t>Motivated by the above challenges</a:t>
            </a:r>
            <a:r>
              <a:rPr lang="en-US" altLang="zh-CN" dirty="0">
                <a:latin typeface="Comic Sans MS" panose="030F0702030302020204" pitchFamily="66" charset="0"/>
                <a:ea typeface="宋体" panose="02010600030101010101" pitchFamily="2" charset="-122"/>
                <a:cs typeface="Times New Roman" panose="02020603050405020304" pitchFamily="18" charset="0"/>
              </a:rPr>
              <a:t>, we detect Android Malware through </a:t>
            </a:r>
            <a:r>
              <a:rPr lang="en-US" altLang="zh-CN" b="1" dirty="0">
                <a:solidFill>
                  <a:srgbClr val="C00000"/>
                </a:solidFill>
                <a:latin typeface="Comic Sans MS" panose="030F0702030302020204" pitchFamily="66" charset="0"/>
                <a:ea typeface="宋体" panose="02010600030101010101" pitchFamily="2" charset="-122"/>
                <a:cs typeface="Times New Roman" panose="02020603050405020304" pitchFamily="18" charset="0"/>
              </a:rPr>
              <a:t>ORGB Analysis</a:t>
            </a:r>
            <a:r>
              <a:rPr lang="en-US" altLang="zh-CN" b="1" dirty="0">
                <a:latin typeface="Comic Sans MS" panose="030F0702030302020204" pitchFamily="66" charset="0"/>
                <a:ea typeface="宋体" panose="02010600030101010101" pitchFamily="2" charset="-122"/>
                <a:cs typeface="Times New Roman" panose="02020603050405020304" pitchFamily="18" charset="0"/>
              </a:rPr>
              <a:t> </a:t>
            </a:r>
            <a:r>
              <a:rPr lang="en-US" altLang="zh-CN" dirty="0">
                <a:latin typeface="Comic Sans MS" panose="030F0702030302020204" pitchFamily="66" charset="0"/>
                <a:ea typeface="宋体" panose="02010600030101010101" pitchFamily="2" charset="-122"/>
                <a:cs typeface="Times New Roman" panose="02020603050405020304" pitchFamily="18" charset="0"/>
              </a:rPr>
              <a:t>with the assist of </a:t>
            </a:r>
            <a:r>
              <a:rPr lang="en-US" altLang="zh-CN" b="1" dirty="0">
                <a:solidFill>
                  <a:srgbClr val="C00000"/>
                </a:solidFill>
                <a:latin typeface="Comic Sans MS" panose="030F0702030302020204" pitchFamily="66" charset="0"/>
                <a:ea typeface="宋体" panose="02010600030101010101" pitchFamily="2" charset="-122"/>
                <a:cs typeface="Times New Roman" panose="02020603050405020304" pitchFamily="18" charset="0"/>
              </a:rPr>
              <a:t>static analysis</a:t>
            </a:r>
            <a:r>
              <a:rPr lang="en-US" altLang="zh-CN" dirty="0">
                <a:latin typeface="Comic Sans MS" panose="030F0702030302020204" pitchFamily="66" charset="0"/>
                <a:ea typeface="宋体" panose="02010600030101010101" pitchFamily="2"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977900418"/>
      </p:ext>
    </p:extLst>
  </p:cSld>
  <p:clrMapOvr>
    <a:masterClrMapping/>
  </p:clrMapOvr>
  <mc:AlternateContent xmlns:mc="http://schemas.openxmlformats.org/markup-compatibility/2006">
    <mc:Choice xmlns:p14="http://schemas.microsoft.com/office/powerpoint/2010/main" Requires="p14">
      <p:transition spd="slow" p14:dur="2000" advTm="35460"/>
    </mc:Choice>
    <mc:Fallback>
      <p:transition spd="slow" advTm="3546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EBFABD2-7F38-42A5-8365-FD5484F5BB20}"/>
              </a:ext>
            </a:extLst>
          </p:cNvPr>
          <p:cNvSpPr/>
          <p:nvPr/>
        </p:nvSpPr>
        <p:spPr>
          <a:xfrm>
            <a:off x="75674" y="3219601"/>
            <a:ext cx="8992647" cy="707886"/>
          </a:xfrm>
          <a:prstGeom prst="rect">
            <a:avLst/>
          </a:prstGeom>
        </p:spPr>
        <p:txBody>
          <a:bodyPr wrap="square">
            <a:spAutoFit/>
          </a:bodyPr>
          <a:lstStyle/>
          <a:p>
            <a:pPr algn="ctr"/>
            <a:r>
              <a:rPr lang="en-US" altLang="zh-CN" sz="2000" dirty="0">
                <a:solidFill>
                  <a:schemeClr val="tx1">
                    <a:lumMod val="75000"/>
                    <a:lumOff val="25000"/>
                  </a:schemeClr>
                </a:solidFill>
                <a:latin typeface="Comic Sans MS" panose="030F0702030302020204" pitchFamily="66" charset="0"/>
                <a:ea typeface="Microsoft YaHei UI" panose="020B0503020204020204" pitchFamily="34" charset="-122"/>
              </a:rPr>
              <a:t>DAMBA is demonstrated to resist the malware attacks and their variants efficiently, as well as malware that uses obfuscation techniques.</a:t>
            </a:r>
            <a:endParaRPr lang="zh-CN" altLang="en-US" sz="2000" dirty="0">
              <a:solidFill>
                <a:schemeClr val="tx1">
                  <a:lumMod val="75000"/>
                  <a:lumOff val="25000"/>
                </a:schemeClr>
              </a:solidFill>
              <a:latin typeface="Comic Sans MS" panose="030F0702030302020204" pitchFamily="66" charset="0"/>
              <a:ea typeface="Microsoft YaHei UI" panose="020B0503020204020204" pitchFamily="34" charset="-122"/>
            </a:endParaRPr>
          </a:p>
        </p:txBody>
      </p:sp>
      <p:sp>
        <p:nvSpPr>
          <p:cNvPr id="5" name="矩形 4">
            <a:extLst>
              <a:ext uri="{FF2B5EF4-FFF2-40B4-BE49-F238E27FC236}">
                <a16:creationId xmlns:a16="http://schemas.microsoft.com/office/drawing/2014/main" id="{6EDE9B90-8DD5-49A2-88CB-A992B9E0DE6E}"/>
              </a:ext>
            </a:extLst>
          </p:cNvPr>
          <p:cNvSpPr/>
          <p:nvPr/>
        </p:nvSpPr>
        <p:spPr>
          <a:xfrm>
            <a:off x="3625265" y="1724576"/>
            <a:ext cx="1893467" cy="646331"/>
          </a:xfrm>
          <a:prstGeom prst="rect">
            <a:avLst/>
          </a:prstGeom>
        </p:spPr>
        <p:txBody>
          <a:bodyPr wrap="none">
            <a:spAutoFit/>
          </a:bodyPr>
          <a:lstStyle/>
          <a:p>
            <a:r>
              <a:rPr lang="en-US" altLang="zh-CN" sz="3600" u="sng" dirty="0">
                <a:solidFill>
                  <a:schemeClr val="tx1">
                    <a:lumMod val="75000"/>
                    <a:lumOff val="25000"/>
                  </a:schemeClr>
                </a:solidFill>
                <a:latin typeface="Comic Sans MS" panose="030F0702030302020204" pitchFamily="66" charset="0"/>
                <a:ea typeface="Microsoft YaHei UI" panose="020B0503020204020204" pitchFamily="34" charset="-122"/>
              </a:rPr>
              <a:t>DAMBA</a:t>
            </a:r>
            <a:endParaRPr lang="zh-CN" altLang="en-US" sz="2800" u="sng" dirty="0">
              <a:solidFill>
                <a:schemeClr val="tx1">
                  <a:lumMod val="75000"/>
                  <a:lumOff val="25000"/>
                </a:schemeClr>
              </a:solidFill>
              <a:latin typeface="Comic Sans MS" panose="030F0702030302020204" pitchFamily="66" charset="0"/>
              <a:ea typeface="Microsoft YaHei UI" panose="020B0503020204020204" pitchFamily="34" charset="-122"/>
            </a:endParaRPr>
          </a:p>
        </p:txBody>
      </p:sp>
    </p:spTree>
    <p:extLst>
      <p:ext uri="{BB962C8B-B14F-4D97-AF65-F5344CB8AC3E}">
        <p14:creationId xmlns:p14="http://schemas.microsoft.com/office/powerpoint/2010/main" val="289288924"/>
      </p:ext>
    </p:extLst>
  </p:cSld>
  <p:clrMapOvr>
    <a:masterClrMapping/>
  </p:clrMapOvr>
  <mc:AlternateContent xmlns:mc="http://schemas.openxmlformats.org/markup-compatibility/2006">
    <mc:Choice xmlns:p14="http://schemas.microsoft.com/office/powerpoint/2010/main" Requires="p14">
      <p:transition spd="slow" p14:dur="2000" advTm="26854"/>
    </mc:Choice>
    <mc:Fallback>
      <p:transition spd="slow" advTm="26854"/>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1817</TotalTime>
  <Words>4836</Words>
  <Application>Microsoft Office PowerPoint</Application>
  <PresentationFormat>全屏显示(4:3)</PresentationFormat>
  <Paragraphs>404</Paragraphs>
  <Slides>42</Slides>
  <Notes>41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42</vt:i4>
      </vt:variant>
    </vt:vector>
  </HeadingPairs>
  <TitlesOfParts>
    <vt:vector size="55" baseType="lpstr">
      <vt:lpstr>Microsoft YaHei UI</vt:lpstr>
      <vt:lpstr>等线</vt:lpstr>
      <vt:lpstr>等线 Light</vt:lpstr>
      <vt:lpstr>宋体</vt:lpstr>
      <vt:lpstr>Action Man</vt:lpstr>
      <vt:lpstr>Arial</vt:lpstr>
      <vt:lpstr>Calibri</vt:lpstr>
      <vt:lpstr>Calibri Light</vt:lpstr>
      <vt:lpstr>Cambria Math</vt:lpstr>
      <vt:lpstr>Comic Sans MS</vt:lpstr>
      <vt:lpstr>Dubai Light</vt:lpstr>
      <vt:lpstr>Times New Roman</vt:lpstr>
      <vt:lpstr>Office 主题​​</vt:lpstr>
      <vt:lpstr>DAMBA: Detecting Android Malware by ORGB Analysis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Harbin Institute of Technology</dc:title>
  <dc:creator>Sherlock Holems</dc:creator>
  <cp:lastModifiedBy>Sherlock Holems</cp:lastModifiedBy>
  <cp:revision>167</cp:revision>
  <dcterms:created xsi:type="dcterms:W3CDTF">2018-11-08T13:32:00Z</dcterms:created>
  <dcterms:modified xsi:type="dcterms:W3CDTF">2018-11-22T15:25:39Z</dcterms:modified>
</cp:coreProperties>
</file>